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handoutMasterIdLst>
    <p:handoutMasterId r:id="rId19"/>
  </p:handoutMasterIdLst>
  <p:sldIdLst>
    <p:sldId id="256" r:id="rId2"/>
    <p:sldId id="266" r:id="rId3"/>
    <p:sldId id="267" r:id="rId4"/>
    <p:sldId id="269" r:id="rId5"/>
    <p:sldId id="271" r:id="rId6"/>
    <p:sldId id="277" r:id="rId7"/>
    <p:sldId id="276" r:id="rId8"/>
    <p:sldId id="272" r:id="rId9"/>
    <p:sldId id="274" r:id="rId10"/>
    <p:sldId id="273" r:id="rId11"/>
    <p:sldId id="257" r:id="rId12"/>
    <p:sldId id="258" r:id="rId13"/>
    <p:sldId id="259" r:id="rId14"/>
    <p:sldId id="275" r:id="rId15"/>
    <p:sldId id="278" r:id="rId16"/>
    <p:sldId id="27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76A603F-C369-A445-4877-EB6587BB550F}" name="Lorna Moore" initials="LM" userId="S::l.moore@mgjs.org::a3c94260-518e-4eb8-983d-4ccf7fecb4c7"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7483" autoAdjust="0"/>
  </p:normalViewPr>
  <p:slideViewPr>
    <p:cSldViewPr snapToGrid="0">
      <p:cViewPr varScale="1">
        <p:scale>
          <a:sx n="59" d="100"/>
          <a:sy n="59" d="100"/>
        </p:scale>
        <p:origin x="940" y="80"/>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8/10/relationships/authors" Targe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FFACD83-5301-4A42-A390-C40E0C71B01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D856620F-8F37-4162-9669-1979CC8F57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D423BF9-4455-4073-B48F-3BF328A8595F}" type="datetimeFigureOut">
              <a:rPr lang="en-GB" smtClean="0"/>
              <a:t>08/12/2023</a:t>
            </a:fld>
            <a:endParaRPr lang="en-GB"/>
          </a:p>
        </p:txBody>
      </p:sp>
      <p:sp>
        <p:nvSpPr>
          <p:cNvPr id="4" name="Footer Placeholder 3">
            <a:extLst>
              <a:ext uri="{FF2B5EF4-FFF2-40B4-BE49-F238E27FC236}">
                <a16:creationId xmlns:a16="http://schemas.microsoft.com/office/drawing/2014/main" id="{643A9C51-DE28-4B2D-AD1A-5F09778BF4E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E5398642-0832-4898-9C17-80AFD6E2D9D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5108F63-68D2-484C-8A74-EEAA8BAB8421}" type="slidenum">
              <a:rPr lang="en-GB" smtClean="0"/>
              <a:t>‹#›</a:t>
            </a:fld>
            <a:endParaRPr lang="en-GB"/>
          </a:p>
        </p:txBody>
      </p:sp>
    </p:spTree>
    <p:extLst>
      <p:ext uri="{BB962C8B-B14F-4D97-AF65-F5344CB8AC3E}">
        <p14:creationId xmlns:p14="http://schemas.microsoft.com/office/powerpoint/2010/main" val="33603731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C5717F-03F8-4812-8D92-4584487AB15B}" type="datetimeFigureOut">
              <a:t>12/8/2023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813915-25FE-4B3E-A58C-B9FB6615F022}" type="slidenum">
              <a:t>‹#›</a:t>
            </a:fld>
            <a:endParaRPr lang="en-GB"/>
          </a:p>
        </p:txBody>
      </p:sp>
    </p:spTree>
    <p:extLst>
      <p:ext uri="{BB962C8B-B14F-4D97-AF65-F5344CB8AC3E}">
        <p14:creationId xmlns:p14="http://schemas.microsoft.com/office/powerpoint/2010/main" val="7166676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tandfonline.com/doi/full/10.1080/10538712.2021.1985672#:~:text=Kenny%20and%20Wurtele%20(2008)%20found,Elliot%20et%20al"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Everyone has the right to pass. Explain that this is also how we introduce more sensitive subjects to children and there is never any requirement for them to comment if they don't wish to. We will always provide signposting to support like ChildLine when we cover potentially triggering topics.</a:t>
            </a:r>
          </a:p>
        </p:txBody>
      </p:sp>
      <p:sp>
        <p:nvSpPr>
          <p:cNvPr id="4" name="Slide Number Placeholder 3"/>
          <p:cNvSpPr>
            <a:spLocks noGrp="1"/>
          </p:cNvSpPr>
          <p:nvPr>
            <p:ph type="sldNum" sz="quarter" idx="5"/>
          </p:nvPr>
        </p:nvSpPr>
        <p:spPr/>
        <p:txBody>
          <a:bodyPr/>
          <a:lstStyle/>
          <a:p>
            <a:fld id="{88813915-25FE-4B3E-A58C-B9FB6615F022}" type="slidenum">
              <a:t>1</a:t>
            </a:fld>
            <a:endParaRPr lang="en-GB"/>
          </a:p>
        </p:txBody>
      </p:sp>
    </p:spTree>
    <p:extLst>
      <p:ext uri="{BB962C8B-B14F-4D97-AF65-F5344CB8AC3E}">
        <p14:creationId xmlns:p14="http://schemas.microsoft.com/office/powerpoint/2010/main" val="11992974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The majority of parents are also happy that their children have been able to have these conversations with peers but guided by a trusted adult.</a:t>
            </a:r>
          </a:p>
        </p:txBody>
      </p:sp>
      <p:sp>
        <p:nvSpPr>
          <p:cNvPr id="4" name="Slide Number Placeholder 3"/>
          <p:cNvSpPr>
            <a:spLocks noGrp="1"/>
          </p:cNvSpPr>
          <p:nvPr>
            <p:ph type="sldNum" sz="quarter" idx="5"/>
          </p:nvPr>
        </p:nvSpPr>
        <p:spPr/>
        <p:txBody>
          <a:bodyPr/>
          <a:lstStyle/>
          <a:p>
            <a:fld id="{88813915-25FE-4B3E-A58C-B9FB6615F022}" type="slidenum">
              <a:t>2</a:t>
            </a:fld>
            <a:endParaRPr lang="en-GB"/>
          </a:p>
        </p:txBody>
      </p:sp>
    </p:spTree>
    <p:extLst>
      <p:ext uri="{BB962C8B-B14F-4D97-AF65-F5344CB8AC3E}">
        <p14:creationId xmlns:p14="http://schemas.microsoft.com/office/powerpoint/2010/main" val="31075005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Although the average age of starting periods has not changed dramatically over the last 20 years, girls are developing breast buds around the age of 8 or 9 which means they are presenting as physically older. The same can be said for penile and testicular growth. Mood swings are also appearing earlier and research is showing that this is often the first sign of pre-puberty kicking in. Simply put, these tween behaviours and changes are going to be affecting the children in junior school most likely from year 4.</a:t>
            </a:r>
          </a:p>
        </p:txBody>
      </p:sp>
      <p:sp>
        <p:nvSpPr>
          <p:cNvPr id="4" name="Slide Number Placeholder 3"/>
          <p:cNvSpPr>
            <a:spLocks noGrp="1"/>
          </p:cNvSpPr>
          <p:nvPr>
            <p:ph type="sldNum" sz="quarter" idx="5"/>
          </p:nvPr>
        </p:nvSpPr>
        <p:spPr/>
        <p:txBody>
          <a:bodyPr/>
          <a:lstStyle/>
          <a:p>
            <a:fld id="{88813915-25FE-4B3E-A58C-B9FB6615F022}" type="slidenum">
              <a:t>3</a:t>
            </a:fld>
            <a:endParaRPr lang="en-GB"/>
          </a:p>
        </p:txBody>
      </p:sp>
    </p:spTree>
    <p:extLst>
      <p:ext uri="{BB962C8B-B14F-4D97-AF65-F5344CB8AC3E}">
        <p14:creationId xmlns:p14="http://schemas.microsoft.com/office/powerpoint/2010/main" val="28344602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Regardless of the parental controls we put on our children's devices it can still happen. A friend showing them something on their phone – peer pressure to feel like they have to engage with something they don't feel comfortable with. Accidentally searching for something and clicking on the wrong link. We need to ensure our children understand what pornography is and most importantly who it is made for to help them make sense of what they are seeing. Porn addiction is a problem for teenage brains and can rewire their dopamine receptors causing them to seek out more and more damaging images.</a:t>
            </a:r>
          </a:p>
        </p:txBody>
      </p:sp>
      <p:sp>
        <p:nvSpPr>
          <p:cNvPr id="4" name="Slide Number Placeholder 3"/>
          <p:cNvSpPr>
            <a:spLocks noGrp="1"/>
          </p:cNvSpPr>
          <p:nvPr>
            <p:ph type="sldNum" sz="quarter" idx="5"/>
          </p:nvPr>
        </p:nvSpPr>
        <p:spPr/>
        <p:txBody>
          <a:bodyPr/>
          <a:lstStyle/>
          <a:p>
            <a:fld id="{88813915-25FE-4B3E-A58C-B9FB6615F022}" type="slidenum">
              <a:t>4</a:t>
            </a:fld>
            <a:endParaRPr lang="en-GB"/>
          </a:p>
        </p:txBody>
      </p:sp>
    </p:spTree>
    <p:extLst>
      <p:ext uri="{BB962C8B-B14F-4D97-AF65-F5344CB8AC3E}">
        <p14:creationId xmlns:p14="http://schemas.microsoft.com/office/powerpoint/2010/main" val="9222552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This curriculum is about the safety and empowerment of our children. We want them to make healthy, informed and safe decisions as they get older. We always ensure our decisions are compliant with Ofsted requirements but this is not the priority when it comes to planning our curriculum. Our aim is to be engaged with our community and support our children to grow and learn.</a:t>
            </a:r>
          </a:p>
        </p:txBody>
      </p:sp>
      <p:sp>
        <p:nvSpPr>
          <p:cNvPr id="4" name="Slide Number Placeholder 3"/>
          <p:cNvSpPr>
            <a:spLocks noGrp="1"/>
          </p:cNvSpPr>
          <p:nvPr>
            <p:ph type="sldNum" sz="quarter" idx="5"/>
          </p:nvPr>
        </p:nvSpPr>
        <p:spPr/>
        <p:txBody>
          <a:bodyPr/>
          <a:lstStyle/>
          <a:p>
            <a:fld id="{88813915-25FE-4B3E-A58C-B9FB6615F022}" type="slidenum">
              <a:t>5</a:t>
            </a:fld>
            <a:endParaRPr lang="en-GB"/>
          </a:p>
        </p:txBody>
      </p:sp>
    </p:spTree>
    <p:extLst>
      <p:ext uri="{BB962C8B-B14F-4D97-AF65-F5344CB8AC3E}">
        <p14:creationId xmlns:p14="http://schemas.microsoft.com/office/powerpoint/2010/main" val="15321289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DfE guidance is constantly evolving. The review promised in 2023 still has not been published. As a school we want to plan something that we are confident meets the needs of the children and fits in with our whole school culture and values. We are confident that this curriculum is the best fit for our school and will remain compliant with any changes in government advice. We have a statutory requirement to teach children about the changes in their body as they age which includes puberty. We try to approach this in a holistic way and support this information with an understanding not only of what but why and how.</a:t>
            </a:r>
          </a:p>
        </p:txBody>
      </p:sp>
      <p:sp>
        <p:nvSpPr>
          <p:cNvPr id="4" name="Slide Number Placeholder 3"/>
          <p:cNvSpPr>
            <a:spLocks noGrp="1"/>
          </p:cNvSpPr>
          <p:nvPr>
            <p:ph type="sldNum" sz="quarter" idx="5"/>
          </p:nvPr>
        </p:nvSpPr>
        <p:spPr/>
        <p:txBody>
          <a:bodyPr/>
          <a:lstStyle/>
          <a:p>
            <a:fld id="{88813915-25FE-4B3E-A58C-B9FB6615F022}" type="slidenum">
              <a:t>6</a:t>
            </a:fld>
            <a:endParaRPr lang="en-GB"/>
          </a:p>
        </p:txBody>
      </p:sp>
    </p:spTree>
    <p:extLst>
      <p:ext uri="{BB962C8B-B14F-4D97-AF65-F5344CB8AC3E}">
        <p14:creationId xmlns:p14="http://schemas.microsoft.com/office/powerpoint/2010/main" val="31325401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88813915-25FE-4B3E-A58C-B9FB6615F022}" type="slidenum">
              <a:t>7</a:t>
            </a:fld>
            <a:endParaRPr lang="en-GB"/>
          </a:p>
        </p:txBody>
      </p:sp>
    </p:spTree>
    <p:extLst>
      <p:ext uri="{BB962C8B-B14F-4D97-AF65-F5344CB8AC3E}">
        <p14:creationId xmlns:p14="http://schemas.microsoft.com/office/powerpoint/2010/main" val="20559702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The courses were attended by Lorna Moore (PD lead) who has used this information to inform the creation of the curriculum alongside government guidance. The additional reading was for further research and more specific recommendations by experts. This is so Awkward is a good parent guide to the changes their child is going to be facing as they approach puberty.</a:t>
            </a:r>
          </a:p>
        </p:txBody>
      </p:sp>
      <p:sp>
        <p:nvSpPr>
          <p:cNvPr id="4" name="Slide Number Placeholder 3"/>
          <p:cNvSpPr>
            <a:spLocks noGrp="1"/>
          </p:cNvSpPr>
          <p:nvPr>
            <p:ph type="sldNum" sz="quarter" idx="5"/>
          </p:nvPr>
        </p:nvSpPr>
        <p:spPr/>
        <p:txBody>
          <a:bodyPr/>
          <a:lstStyle/>
          <a:p>
            <a:fld id="{88813915-25FE-4B3E-A58C-B9FB6615F022}" type="slidenum">
              <a:t>8</a:t>
            </a:fld>
            <a:endParaRPr lang="en-GB"/>
          </a:p>
        </p:txBody>
      </p:sp>
    </p:spTree>
    <p:extLst>
      <p:ext uri="{BB962C8B-B14F-4D97-AF65-F5344CB8AC3E}">
        <p14:creationId xmlns:p14="http://schemas.microsoft.com/office/powerpoint/2010/main" val="1067223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88813915-25FE-4B3E-A58C-B9FB6615F022}" type="slidenum">
              <a:t>9</a:t>
            </a:fld>
            <a:endParaRPr lang="en-GB"/>
          </a:p>
        </p:txBody>
      </p:sp>
    </p:spTree>
    <p:extLst>
      <p:ext uri="{BB962C8B-B14F-4D97-AF65-F5344CB8AC3E}">
        <p14:creationId xmlns:p14="http://schemas.microsoft.com/office/powerpoint/2010/main" val="15634285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The title Sex Education causes too much confusion with parents. We aren’t really teaching them about sex at all but about the way their bodies are going to change in preparation for making a baby, if they choose to, when they are adults which is in line with the statutory requirements for science. We will have fun in the lessons. It is important to laugh and have fun with this topic within our ARE (accept, respect &amp; </a:t>
            </a:r>
            <a:r>
              <a:rPr lang="en-US" dirty="0" err="1">
                <a:cs typeface="Calibri"/>
              </a:rPr>
              <a:t>empathise</a:t>
            </a:r>
            <a:r>
              <a:rPr lang="en-US" dirty="0">
                <a:cs typeface="Calibri"/>
              </a:rPr>
              <a:t>) values. We already very successfully teach the children about the concept of consent through our MISP routine.</a:t>
            </a:r>
          </a:p>
          <a:p>
            <a:r>
              <a:rPr lang="en-US" dirty="0"/>
              <a:t>Kenny and Wurtele (2008) found that the use of anatomically correct language equips children with the necessary language required to expose abusers, with children found to be more likely to report abuse they are experiencing if they know anatomically correct names (Wurtele &amp; Kenny, 2010). Elliot et al. </a:t>
            </a:r>
            <a:r>
              <a:rPr lang="en-US" dirty="0">
                <a:hlinkClick r:id="rId3"/>
              </a:rPr>
              <a:t>https://www.tandfonline.com/doi/full/10.1080/10538712.2021.1985672#:~:text=Kenny%20and%20Wurtele%20(2008)%20found,Elliot%20et%20al</a:t>
            </a:r>
            <a:r>
              <a:rPr lang="en-US" dirty="0"/>
              <a:t>. </a:t>
            </a:r>
            <a:endParaRPr lang="en-US" dirty="0">
              <a:cs typeface="Calibri"/>
            </a:endParaRPr>
          </a:p>
        </p:txBody>
      </p:sp>
      <p:sp>
        <p:nvSpPr>
          <p:cNvPr id="4" name="Slide Number Placeholder 3"/>
          <p:cNvSpPr>
            <a:spLocks noGrp="1"/>
          </p:cNvSpPr>
          <p:nvPr>
            <p:ph type="sldNum" sz="quarter" idx="5"/>
          </p:nvPr>
        </p:nvSpPr>
        <p:spPr/>
        <p:txBody>
          <a:bodyPr/>
          <a:lstStyle/>
          <a:p>
            <a:fld id="{88813915-25FE-4B3E-A58C-B9FB6615F022}" type="slidenum">
              <a:t>10</a:t>
            </a:fld>
            <a:endParaRPr lang="en-GB"/>
          </a:p>
        </p:txBody>
      </p:sp>
    </p:spTree>
    <p:extLst>
      <p:ext uri="{BB962C8B-B14F-4D97-AF65-F5344CB8AC3E}">
        <p14:creationId xmlns:p14="http://schemas.microsoft.com/office/powerpoint/2010/main" val="13200516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As a school we decided to make the move away from using Jigsaw. It was costly and more importantly not meeting the needs of the children. Pupil and staff voice revealed that the materials were boring and repetitive. Different schemes were researched but we felt it should be something more in keeping with the rest of our curriculum. We will </a:t>
            </a:r>
            <a:r>
              <a:rPr lang="en-US" b="1" dirty="0">
                <a:solidFill>
                  <a:srgbClr val="FF0000"/>
                </a:solidFill>
                <a:cs typeface="Calibri"/>
              </a:rPr>
              <a:t>NOT</a:t>
            </a:r>
            <a:r>
              <a:rPr lang="en-US" dirty="0">
                <a:cs typeface="Calibri"/>
              </a:rPr>
              <a:t> be using all of these books in their entirety. The exceptions being Your Whole Body in Y3 and What Makes a Baby in Y4. The other books have carefully selected images, chapters or sections to be used as a starting point for conversations. If parents want to buy them to read at home with their children then we recommend they read them first as there may be some sections that you don’t feel are suitable yet. The children will only have access to the sections selected for the curriculum which will be shared with parents well in advance of lessons being delivered.</a:t>
            </a:r>
          </a:p>
        </p:txBody>
      </p:sp>
      <p:sp>
        <p:nvSpPr>
          <p:cNvPr id="4" name="Slide Number Placeholder 3"/>
          <p:cNvSpPr>
            <a:spLocks noGrp="1"/>
          </p:cNvSpPr>
          <p:nvPr>
            <p:ph type="sldNum" sz="quarter" idx="5"/>
          </p:nvPr>
        </p:nvSpPr>
        <p:spPr/>
        <p:txBody>
          <a:bodyPr/>
          <a:lstStyle/>
          <a:p>
            <a:fld id="{88813915-25FE-4B3E-A58C-B9FB6615F022}" type="slidenum">
              <a:t>11</a:t>
            </a:fld>
            <a:endParaRPr lang="en-GB"/>
          </a:p>
        </p:txBody>
      </p:sp>
    </p:spTree>
    <p:extLst>
      <p:ext uri="{BB962C8B-B14F-4D97-AF65-F5344CB8AC3E}">
        <p14:creationId xmlns:p14="http://schemas.microsoft.com/office/powerpoint/2010/main" val="10776608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These repeated themes are taken from the Corey Silverman books and form the thread of his two more detailed books: Sex is a Funny Word and You Know Sex. These repeated themes link with our school &amp; PD values and are therefore reflected across the curriculum and the behaviour policy. They are carefully pitched so we are laying the groundwork for their future relationships within an age appropriate context using carefully selected resources.</a:t>
            </a:r>
          </a:p>
        </p:txBody>
      </p:sp>
      <p:sp>
        <p:nvSpPr>
          <p:cNvPr id="4" name="Slide Number Placeholder 3"/>
          <p:cNvSpPr>
            <a:spLocks noGrp="1"/>
          </p:cNvSpPr>
          <p:nvPr>
            <p:ph type="sldNum" sz="quarter" idx="5"/>
          </p:nvPr>
        </p:nvSpPr>
        <p:spPr/>
        <p:txBody>
          <a:bodyPr/>
          <a:lstStyle/>
          <a:p>
            <a:fld id="{88813915-25FE-4B3E-A58C-B9FB6615F022}" type="slidenum">
              <a:t>12</a:t>
            </a:fld>
            <a:endParaRPr lang="en-GB"/>
          </a:p>
        </p:txBody>
      </p:sp>
    </p:spTree>
    <p:extLst>
      <p:ext uri="{BB962C8B-B14F-4D97-AF65-F5344CB8AC3E}">
        <p14:creationId xmlns:p14="http://schemas.microsoft.com/office/powerpoint/2010/main" val="7678879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The popcorn analogy is that all kernels pop at a different rate, just like children entering puberty. Evidence proves that late bloomers will not necessarily turn out to be less developed. We want all the children to feel 'normal' and understand their own bodies and feelings as they go through puberty. We are 'future proofing' their development.</a:t>
            </a:r>
          </a:p>
        </p:txBody>
      </p:sp>
      <p:sp>
        <p:nvSpPr>
          <p:cNvPr id="4" name="Slide Number Placeholder 3"/>
          <p:cNvSpPr>
            <a:spLocks noGrp="1"/>
          </p:cNvSpPr>
          <p:nvPr>
            <p:ph type="sldNum" sz="quarter" idx="5"/>
          </p:nvPr>
        </p:nvSpPr>
        <p:spPr/>
        <p:txBody>
          <a:bodyPr/>
          <a:lstStyle/>
          <a:p>
            <a:fld id="{88813915-25FE-4B3E-A58C-B9FB6615F022}" type="slidenum">
              <a:t>13</a:t>
            </a:fld>
            <a:endParaRPr lang="en-GB"/>
          </a:p>
        </p:txBody>
      </p:sp>
    </p:spTree>
    <p:extLst>
      <p:ext uri="{BB962C8B-B14F-4D97-AF65-F5344CB8AC3E}">
        <p14:creationId xmlns:p14="http://schemas.microsoft.com/office/powerpoint/2010/main" val="10384283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The list of vocabulary in year 3 comes from Your Whole Body which is a beautifully inclusive and informative book. Although as adults we might find some of the words more uncomfortable to use it is important for our children's health and wellbeing that they can use the correct vocabulary for their bodies. We have a legal requirement to be inclusive and represent diversity but we do this under our school and PD values and culture by using representation in the books and images we use in lessons. The curriculum is coherent and cohesive and builds on children's knowledge each year. Evidence of learning will continue to be collated in their class scrap books as part of their PD lessons and can be returned to and built on. When children are old enough to access adult images they need to understand what they are seeing and be able to navigate the digital world, knowing what is safe behaviour both off and online. An understanding of AI and how illegal images can be easily created. Children need to have an understanding of the law and consequences for their actions as they can be treated not only as victims but also perpetrators. Cases of misogyny are rising and we need to address these whilst children are young enough to break the cycle.</a:t>
            </a:r>
          </a:p>
        </p:txBody>
      </p:sp>
      <p:sp>
        <p:nvSpPr>
          <p:cNvPr id="4" name="Slide Number Placeholder 3"/>
          <p:cNvSpPr>
            <a:spLocks noGrp="1"/>
          </p:cNvSpPr>
          <p:nvPr>
            <p:ph type="sldNum" sz="quarter" idx="5"/>
          </p:nvPr>
        </p:nvSpPr>
        <p:spPr/>
        <p:txBody>
          <a:bodyPr/>
          <a:lstStyle/>
          <a:p>
            <a:fld id="{88813915-25FE-4B3E-A58C-B9FB6615F022}" type="slidenum">
              <a:t>14</a:t>
            </a:fld>
            <a:endParaRPr lang="en-GB"/>
          </a:p>
        </p:txBody>
      </p:sp>
    </p:spTree>
    <p:extLst>
      <p:ext uri="{BB962C8B-B14F-4D97-AF65-F5344CB8AC3E}">
        <p14:creationId xmlns:p14="http://schemas.microsoft.com/office/powerpoint/2010/main" val="22750793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88813915-25FE-4B3E-A58C-B9FB6615F022}" type="slidenum">
              <a:t>15</a:t>
            </a:fld>
            <a:endParaRPr lang="en-GB"/>
          </a:p>
        </p:txBody>
      </p:sp>
    </p:spTree>
    <p:extLst>
      <p:ext uri="{BB962C8B-B14F-4D97-AF65-F5344CB8AC3E}">
        <p14:creationId xmlns:p14="http://schemas.microsoft.com/office/powerpoint/2010/main" val="26725836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88813915-25FE-4B3E-A58C-B9FB6615F022}" type="slidenum">
              <a:t>16</a:t>
            </a:fld>
            <a:endParaRPr lang="en-GB"/>
          </a:p>
        </p:txBody>
      </p:sp>
    </p:spTree>
    <p:extLst>
      <p:ext uri="{BB962C8B-B14F-4D97-AF65-F5344CB8AC3E}">
        <p14:creationId xmlns:p14="http://schemas.microsoft.com/office/powerpoint/2010/main" val="10644457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9778F-80A0-A74C-F32E-01DE0F19FDA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3F2A782-3501-FD37-9791-682176B97F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760F92B-62E3-8045-D1FB-4285BAC95321}"/>
              </a:ext>
            </a:extLst>
          </p:cNvPr>
          <p:cNvSpPr>
            <a:spLocks noGrp="1"/>
          </p:cNvSpPr>
          <p:nvPr>
            <p:ph type="dt" sz="half" idx="10"/>
          </p:nvPr>
        </p:nvSpPr>
        <p:spPr/>
        <p:txBody>
          <a:bodyPr/>
          <a:lstStyle/>
          <a:p>
            <a:fld id="{DFD36594-86DF-448F-A2F6-A4E35DC1A631}" type="datetimeFigureOut">
              <a:rPr lang="en-GB" smtClean="0"/>
              <a:t>08/12/2023</a:t>
            </a:fld>
            <a:endParaRPr lang="en-GB"/>
          </a:p>
        </p:txBody>
      </p:sp>
      <p:sp>
        <p:nvSpPr>
          <p:cNvPr id="5" name="Footer Placeholder 4">
            <a:extLst>
              <a:ext uri="{FF2B5EF4-FFF2-40B4-BE49-F238E27FC236}">
                <a16:creationId xmlns:a16="http://schemas.microsoft.com/office/drawing/2014/main" id="{6348438E-E35C-5B37-3D8A-6BCD475449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A9CAED-FA01-AF23-495E-7DE76359649F}"/>
              </a:ext>
            </a:extLst>
          </p:cNvPr>
          <p:cNvSpPr>
            <a:spLocks noGrp="1"/>
          </p:cNvSpPr>
          <p:nvPr>
            <p:ph type="sldNum" sz="quarter" idx="12"/>
          </p:nvPr>
        </p:nvSpPr>
        <p:spPr/>
        <p:txBody>
          <a:bodyPr/>
          <a:lstStyle/>
          <a:p>
            <a:fld id="{2850F9C1-7580-413A-961A-867922846D11}" type="slidenum">
              <a:rPr lang="en-GB" smtClean="0"/>
              <a:t>‹#›</a:t>
            </a:fld>
            <a:endParaRPr lang="en-GB"/>
          </a:p>
        </p:txBody>
      </p:sp>
    </p:spTree>
    <p:extLst>
      <p:ext uri="{BB962C8B-B14F-4D97-AF65-F5344CB8AC3E}">
        <p14:creationId xmlns:p14="http://schemas.microsoft.com/office/powerpoint/2010/main" val="36854095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5476E3-311E-AE14-50A1-C0651D15E5D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D7968E1-5698-94E2-F6B4-FADA3243058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E8F453-F6B8-6FC8-1A34-49021C296207}"/>
              </a:ext>
            </a:extLst>
          </p:cNvPr>
          <p:cNvSpPr>
            <a:spLocks noGrp="1"/>
          </p:cNvSpPr>
          <p:nvPr>
            <p:ph type="dt" sz="half" idx="10"/>
          </p:nvPr>
        </p:nvSpPr>
        <p:spPr/>
        <p:txBody>
          <a:bodyPr/>
          <a:lstStyle/>
          <a:p>
            <a:fld id="{DFD36594-86DF-448F-A2F6-A4E35DC1A631}" type="datetimeFigureOut">
              <a:rPr lang="en-GB" smtClean="0"/>
              <a:t>08/12/2023</a:t>
            </a:fld>
            <a:endParaRPr lang="en-GB"/>
          </a:p>
        </p:txBody>
      </p:sp>
      <p:sp>
        <p:nvSpPr>
          <p:cNvPr id="5" name="Footer Placeholder 4">
            <a:extLst>
              <a:ext uri="{FF2B5EF4-FFF2-40B4-BE49-F238E27FC236}">
                <a16:creationId xmlns:a16="http://schemas.microsoft.com/office/drawing/2014/main" id="{B62D3945-758E-01C3-F49C-0633327086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6B1879-0BFC-83B4-62B1-6691081F6B14}"/>
              </a:ext>
            </a:extLst>
          </p:cNvPr>
          <p:cNvSpPr>
            <a:spLocks noGrp="1"/>
          </p:cNvSpPr>
          <p:nvPr>
            <p:ph type="sldNum" sz="quarter" idx="12"/>
          </p:nvPr>
        </p:nvSpPr>
        <p:spPr/>
        <p:txBody>
          <a:bodyPr/>
          <a:lstStyle/>
          <a:p>
            <a:fld id="{2850F9C1-7580-413A-961A-867922846D11}" type="slidenum">
              <a:rPr lang="en-GB" smtClean="0"/>
              <a:t>‹#›</a:t>
            </a:fld>
            <a:endParaRPr lang="en-GB"/>
          </a:p>
        </p:txBody>
      </p:sp>
    </p:spTree>
    <p:extLst>
      <p:ext uri="{BB962C8B-B14F-4D97-AF65-F5344CB8AC3E}">
        <p14:creationId xmlns:p14="http://schemas.microsoft.com/office/powerpoint/2010/main" val="31573821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27C9F-E28E-C5C8-56C5-517349B4903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2F43801-6994-7750-0FC1-DE00E1355B9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84FF029-3DFC-7C5A-4D3F-C20458EB9C25}"/>
              </a:ext>
            </a:extLst>
          </p:cNvPr>
          <p:cNvSpPr>
            <a:spLocks noGrp="1"/>
          </p:cNvSpPr>
          <p:nvPr>
            <p:ph type="dt" sz="half" idx="10"/>
          </p:nvPr>
        </p:nvSpPr>
        <p:spPr/>
        <p:txBody>
          <a:bodyPr/>
          <a:lstStyle/>
          <a:p>
            <a:fld id="{DFD36594-86DF-448F-A2F6-A4E35DC1A631}" type="datetimeFigureOut">
              <a:rPr lang="en-GB" smtClean="0"/>
              <a:t>08/12/2023</a:t>
            </a:fld>
            <a:endParaRPr lang="en-GB"/>
          </a:p>
        </p:txBody>
      </p:sp>
      <p:sp>
        <p:nvSpPr>
          <p:cNvPr id="5" name="Footer Placeholder 4">
            <a:extLst>
              <a:ext uri="{FF2B5EF4-FFF2-40B4-BE49-F238E27FC236}">
                <a16:creationId xmlns:a16="http://schemas.microsoft.com/office/drawing/2014/main" id="{A71C95BF-1AB9-BC6D-A002-54E140D167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810986-C680-685B-5DE6-D737E399F5EE}"/>
              </a:ext>
            </a:extLst>
          </p:cNvPr>
          <p:cNvSpPr>
            <a:spLocks noGrp="1"/>
          </p:cNvSpPr>
          <p:nvPr>
            <p:ph type="sldNum" sz="quarter" idx="12"/>
          </p:nvPr>
        </p:nvSpPr>
        <p:spPr/>
        <p:txBody>
          <a:bodyPr/>
          <a:lstStyle/>
          <a:p>
            <a:fld id="{2850F9C1-7580-413A-961A-867922846D11}" type="slidenum">
              <a:rPr lang="en-GB" smtClean="0"/>
              <a:t>‹#›</a:t>
            </a:fld>
            <a:endParaRPr lang="en-GB"/>
          </a:p>
        </p:txBody>
      </p:sp>
    </p:spTree>
    <p:extLst>
      <p:ext uri="{BB962C8B-B14F-4D97-AF65-F5344CB8AC3E}">
        <p14:creationId xmlns:p14="http://schemas.microsoft.com/office/powerpoint/2010/main" val="13599975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F33A3-6F56-B038-9DB0-3CC7F551994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16B9AA1-BBBC-C9D5-491E-70FE8BACA55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A4677DF-2403-0E43-66AC-8DB1B4424BA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5B2BB92-A783-E8FF-BD38-4AAC60FA61AD}"/>
              </a:ext>
            </a:extLst>
          </p:cNvPr>
          <p:cNvSpPr>
            <a:spLocks noGrp="1"/>
          </p:cNvSpPr>
          <p:nvPr>
            <p:ph type="dt" sz="half" idx="10"/>
          </p:nvPr>
        </p:nvSpPr>
        <p:spPr/>
        <p:txBody>
          <a:bodyPr/>
          <a:lstStyle/>
          <a:p>
            <a:fld id="{DFD36594-86DF-448F-A2F6-A4E35DC1A631}" type="datetimeFigureOut">
              <a:rPr lang="en-GB" smtClean="0"/>
              <a:t>08/12/2023</a:t>
            </a:fld>
            <a:endParaRPr lang="en-GB"/>
          </a:p>
        </p:txBody>
      </p:sp>
      <p:sp>
        <p:nvSpPr>
          <p:cNvPr id="6" name="Footer Placeholder 5">
            <a:extLst>
              <a:ext uri="{FF2B5EF4-FFF2-40B4-BE49-F238E27FC236}">
                <a16:creationId xmlns:a16="http://schemas.microsoft.com/office/drawing/2014/main" id="{B6ADCEA7-114E-F335-10A0-D0694A0ADFA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A1C9D61-5F14-20E8-5844-84263E16E746}"/>
              </a:ext>
            </a:extLst>
          </p:cNvPr>
          <p:cNvSpPr>
            <a:spLocks noGrp="1"/>
          </p:cNvSpPr>
          <p:nvPr>
            <p:ph type="sldNum" sz="quarter" idx="12"/>
          </p:nvPr>
        </p:nvSpPr>
        <p:spPr/>
        <p:txBody>
          <a:bodyPr/>
          <a:lstStyle/>
          <a:p>
            <a:fld id="{2850F9C1-7580-413A-961A-867922846D11}" type="slidenum">
              <a:rPr lang="en-GB" smtClean="0"/>
              <a:t>‹#›</a:t>
            </a:fld>
            <a:endParaRPr lang="en-GB"/>
          </a:p>
        </p:txBody>
      </p:sp>
    </p:spTree>
    <p:extLst>
      <p:ext uri="{BB962C8B-B14F-4D97-AF65-F5344CB8AC3E}">
        <p14:creationId xmlns:p14="http://schemas.microsoft.com/office/powerpoint/2010/main" val="25140781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D256D-091A-A3A6-4BCB-D1C6E8961A9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8608BBE-A32C-0D45-72B3-69B8227F8FF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9FF073F-C043-3D34-88FD-2E1A8E2AD72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9AC7E18-4B3F-C3D0-746A-AF7E6794F14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47C8309-536D-89D8-D2F6-496CD162D8B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1562D55-8920-A8B4-22A4-A5DBDECDEE08}"/>
              </a:ext>
            </a:extLst>
          </p:cNvPr>
          <p:cNvSpPr>
            <a:spLocks noGrp="1"/>
          </p:cNvSpPr>
          <p:nvPr>
            <p:ph type="dt" sz="half" idx="10"/>
          </p:nvPr>
        </p:nvSpPr>
        <p:spPr/>
        <p:txBody>
          <a:bodyPr/>
          <a:lstStyle/>
          <a:p>
            <a:fld id="{DFD36594-86DF-448F-A2F6-A4E35DC1A631}" type="datetimeFigureOut">
              <a:rPr lang="en-GB" smtClean="0"/>
              <a:t>08/12/2023</a:t>
            </a:fld>
            <a:endParaRPr lang="en-GB"/>
          </a:p>
        </p:txBody>
      </p:sp>
      <p:sp>
        <p:nvSpPr>
          <p:cNvPr id="8" name="Footer Placeholder 7">
            <a:extLst>
              <a:ext uri="{FF2B5EF4-FFF2-40B4-BE49-F238E27FC236}">
                <a16:creationId xmlns:a16="http://schemas.microsoft.com/office/drawing/2014/main" id="{E3E02541-DAA2-748B-9316-A31A174E286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2884C9A-DAD0-71E8-6F23-F8A158F8E9E9}"/>
              </a:ext>
            </a:extLst>
          </p:cNvPr>
          <p:cNvSpPr>
            <a:spLocks noGrp="1"/>
          </p:cNvSpPr>
          <p:nvPr>
            <p:ph type="sldNum" sz="quarter" idx="12"/>
          </p:nvPr>
        </p:nvSpPr>
        <p:spPr/>
        <p:txBody>
          <a:bodyPr/>
          <a:lstStyle/>
          <a:p>
            <a:fld id="{2850F9C1-7580-413A-961A-867922846D11}" type="slidenum">
              <a:rPr lang="en-GB" smtClean="0"/>
              <a:t>‹#›</a:t>
            </a:fld>
            <a:endParaRPr lang="en-GB"/>
          </a:p>
        </p:txBody>
      </p:sp>
    </p:spTree>
    <p:extLst>
      <p:ext uri="{BB962C8B-B14F-4D97-AF65-F5344CB8AC3E}">
        <p14:creationId xmlns:p14="http://schemas.microsoft.com/office/powerpoint/2010/main" val="8947511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3C61DE-80D4-155D-3EAD-BBD9A1D0098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082416A-E501-F94A-C9AD-11B2BBDE9C88}"/>
              </a:ext>
            </a:extLst>
          </p:cNvPr>
          <p:cNvSpPr>
            <a:spLocks noGrp="1"/>
          </p:cNvSpPr>
          <p:nvPr>
            <p:ph type="dt" sz="half" idx="10"/>
          </p:nvPr>
        </p:nvSpPr>
        <p:spPr/>
        <p:txBody>
          <a:bodyPr/>
          <a:lstStyle/>
          <a:p>
            <a:fld id="{DFD36594-86DF-448F-A2F6-A4E35DC1A631}" type="datetimeFigureOut">
              <a:rPr lang="en-GB" smtClean="0"/>
              <a:t>08/12/2023</a:t>
            </a:fld>
            <a:endParaRPr lang="en-GB"/>
          </a:p>
        </p:txBody>
      </p:sp>
      <p:sp>
        <p:nvSpPr>
          <p:cNvPr id="4" name="Footer Placeholder 3">
            <a:extLst>
              <a:ext uri="{FF2B5EF4-FFF2-40B4-BE49-F238E27FC236}">
                <a16:creationId xmlns:a16="http://schemas.microsoft.com/office/drawing/2014/main" id="{90692FAE-561C-4CA1-36FF-5BBC4597CA3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0AEF59F-A9D6-8B8C-7902-D328B79378A3}"/>
              </a:ext>
            </a:extLst>
          </p:cNvPr>
          <p:cNvSpPr>
            <a:spLocks noGrp="1"/>
          </p:cNvSpPr>
          <p:nvPr>
            <p:ph type="sldNum" sz="quarter" idx="12"/>
          </p:nvPr>
        </p:nvSpPr>
        <p:spPr/>
        <p:txBody>
          <a:bodyPr/>
          <a:lstStyle/>
          <a:p>
            <a:fld id="{2850F9C1-7580-413A-961A-867922846D11}" type="slidenum">
              <a:rPr lang="en-GB" smtClean="0"/>
              <a:t>‹#›</a:t>
            </a:fld>
            <a:endParaRPr lang="en-GB"/>
          </a:p>
        </p:txBody>
      </p:sp>
    </p:spTree>
    <p:extLst>
      <p:ext uri="{BB962C8B-B14F-4D97-AF65-F5344CB8AC3E}">
        <p14:creationId xmlns:p14="http://schemas.microsoft.com/office/powerpoint/2010/main" val="426659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665ED1-8434-4E39-34A2-966BA24EAB4F}"/>
              </a:ext>
            </a:extLst>
          </p:cNvPr>
          <p:cNvSpPr>
            <a:spLocks noGrp="1"/>
          </p:cNvSpPr>
          <p:nvPr>
            <p:ph type="dt" sz="half" idx="10"/>
          </p:nvPr>
        </p:nvSpPr>
        <p:spPr/>
        <p:txBody>
          <a:bodyPr/>
          <a:lstStyle/>
          <a:p>
            <a:fld id="{DFD36594-86DF-448F-A2F6-A4E35DC1A631}" type="datetimeFigureOut">
              <a:rPr lang="en-GB" smtClean="0"/>
              <a:t>08/12/2023</a:t>
            </a:fld>
            <a:endParaRPr lang="en-GB"/>
          </a:p>
        </p:txBody>
      </p:sp>
      <p:sp>
        <p:nvSpPr>
          <p:cNvPr id="3" name="Footer Placeholder 2">
            <a:extLst>
              <a:ext uri="{FF2B5EF4-FFF2-40B4-BE49-F238E27FC236}">
                <a16:creationId xmlns:a16="http://schemas.microsoft.com/office/drawing/2014/main" id="{C902F015-0C7E-6959-D68A-3AFEAC7FDE8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B44F62A-25C4-1692-19DA-1D8BF293B92B}"/>
              </a:ext>
            </a:extLst>
          </p:cNvPr>
          <p:cNvSpPr>
            <a:spLocks noGrp="1"/>
          </p:cNvSpPr>
          <p:nvPr>
            <p:ph type="sldNum" sz="quarter" idx="12"/>
          </p:nvPr>
        </p:nvSpPr>
        <p:spPr/>
        <p:txBody>
          <a:bodyPr/>
          <a:lstStyle/>
          <a:p>
            <a:fld id="{2850F9C1-7580-413A-961A-867922846D11}" type="slidenum">
              <a:rPr lang="en-GB" smtClean="0"/>
              <a:t>‹#›</a:t>
            </a:fld>
            <a:endParaRPr lang="en-GB"/>
          </a:p>
        </p:txBody>
      </p:sp>
    </p:spTree>
    <p:extLst>
      <p:ext uri="{BB962C8B-B14F-4D97-AF65-F5344CB8AC3E}">
        <p14:creationId xmlns:p14="http://schemas.microsoft.com/office/powerpoint/2010/main" val="615195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8524B-6A31-7249-725F-DF95696323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1CA7A1F-0FFC-CAD1-2116-D2DBEF9DB63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049A605-8ADF-3FC5-48F6-406D6619D3C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07E0747-766A-3242-FFEF-888ADAF878A6}"/>
              </a:ext>
            </a:extLst>
          </p:cNvPr>
          <p:cNvSpPr>
            <a:spLocks noGrp="1"/>
          </p:cNvSpPr>
          <p:nvPr>
            <p:ph type="dt" sz="half" idx="10"/>
          </p:nvPr>
        </p:nvSpPr>
        <p:spPr/>
        <p:txBody>
          <a:bodyPr/>
          <a:lstStyle/>
          <a:p>
            <a:fld id="{DFD36594-86DF-448F-A2F6-A4E35DC1A631}" type="datetimeFigureOut">
              <a:rPr lang="en-GB" smtClean="0"/>
              <a:t>08/12/2023</a:t>
            </a:fld>
            <a:endParaRPr lang="en-GB"/>
          </a:p>
        </p:txBody>
      </p:sp>
      <p:sp>
        <p:nvSpPr>
          <p:cNvPr id="6" name="Footer Placeholder 5">
            <a:extLst>
              <a:ext uri="{FF2B5EF4-FFF2-40B4-BE49-F238E27FC236}">
                <a16:creationId xmlns:a16="http://schemas.microsoft.com/office/drawing/2014/main" id="{83C267E7-3E38-FF72-4F52-AC758E6732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36F66F2-9753-ACB4-D4FD-21F4D86C0F3D}"/>
              </a:ext>
            </a:extLst>
          </p:cNvPr>
          <p:cNvSpPr>
            <a:spLocks noGrp="1"/>
          </p:cNvSpPr>
          <p:nvPr>
            <p:ph type="sldNum" sz="quarter" idx="12"/>
          </p:nvPr>
        </p:nvSpPr>
        <p:spPr/>
        <p:txBody>
          <a:bodyPr/>
          <a:lstStyle/>
          <a:p>
            <a:fld id="{2850F9C1-7580-413A-961A-867922846D11}" type="slidenum">
              <a:rPr lang="en-GB" smtClean="0"/>
              <a:t>‹#›</a:t>
            </a:fld>
            <a:endParaRPr lang="en-GB"/>
          </a:p>
        </p:txBody>
      </p:sp>
    </p:spTree>
    <p:extLst>
      <p:ext uri="{BB962C8B-B14F-4D97-AF65-F5344CB8AC3E}">
        <p14:creationId xmlns:p14="http://schemas.microsoft.com/office/powerpoint/2010/main" val="25142175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F09FEB-E8DC-387D-2CE3-7681DECFC11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C904006-8CEA-AA46-73A5-E33D8AC8FDD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62D6A70-7578-0487-32E2-3663AED15C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546874-5239-571F-AF7B-4417A05B887C}"/>
              </a:ext>
            </a:extLst>
          </p:cNvPr>
          <p:cNvSpPr>
            <a:spLocks noGrp="1"/>
          </p:cNvSpPr>
          <p:nvPr>
            <p:ph type="dt" sz="half" idx="10"/>
          </p:nvPr>
        </p:nvSpPr>
        <p:spPr/>
        <p:txBody>
          <a:bodyPr/>
          <a:lstStyle/>
          <a:p>
            <a:fld id="{DFD36594-86DF-448F-A2F6-A4E35DC1A631}" type="datetimeFigureOut">
              <a:rPr lang="en-GB" smtClean="0"/>
              <a:t>08/12/2023</a:t>
            </a:fld>
            <a:endParaRPr lang="en-GB"/>
          </a:p>
        </p:txBody>
      </p:sp>
      <p:sp>
        <p:nvSpPr>
          <p:cNvPr id="6" name="Footer Placeholder 5">
            <a:extLst>
              <a:ext uri="{FF2B5EF4-FFF2-40B4-BE49-F238E27FC236}">
                <a16:creationId xmlns:a16="http://schemas.microsoft.com/office/drawing/2014/main" id="{BEFC0A9F-0E5C-293B-9786-05D097E198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4261173-727B-2D6C-FD86-1465DAA21B1B}"/>
              </a:ext>
            </a:extLst>
          </p:cNvPr>
          <p:cNvSpPr>
            <a:spLocks noGrp="1"/>
          </p:cNvSpPr>
          <p:nvPr>
            <p:ph type="sldNum" sz="quarter" idx="12"/>
          </p:nvPr>
        </p:nvSpPr>
        <p:spPr/>
        <p:txBody>
          <a:bodyPr/>
          <a:lstStyle/>
          <a:p>
            <a:fld id="{2850F9C1-7580-413A-961A-867922846D11}" type="slidenum">
              <a:rPr lang="en-GB" smtClean="0"/>
              <a:t>‹#›</a:t>
            </a:fld>
            <a:endParaRPr lang="en-GB"/>
          </a:p>
        </p:txBody>
      </p:sp>
    </p:spTree>
    <p:extLst>
      <p:ext uri="{BB962C8B-B14F-4D97-AF65-F5344CB8AC3E}">
        <p14:creationId xmlns:p14="http://schemas.microsoft.com/office/powerpoint/2010/main" val="845833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4E2C9-79B5-40D9-AF90-DEE7D744580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25D7FAD-04B2-948D-F565-9B7B360F580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3892C8-CB9F-1277-0F48-1D3C7A8D3B47}"/>
              </a:ext>
            </a:extLst>
          </p:cNvPr>
          <p:cNvSpPr>
            <a:spLocks noGrp="1"/>
          </p:cNvSpPr>
          <p:nvPr>
            <p:ph type="dt" sz="half" idx="10"/>
          </p:nvPr>
        </p:nvSpPr>
        <p:spPr/>
        <p:txBody>
          <a:bodyPr/>
          <a:lstStyle/>
          <a:p>
            <a:fld id="{DFD36594-86DF-448F-A2F6-A4E35DC1A631}" type="datetimeFigureOut">
              <a:rPr lang="en-GB" smtClean="0"/>
              <a:t>08/12/2023</a:t>
            </a:fld>
            <a:endParaRPr lang="en-GB"/>
          </a:p>
        </p:txBody>
      </p:sp>
      <p:sp>
        <p:nvSpPr>
          <p:cNvPr id="5" name="Footer Placeholder 4">
            <a:extLst>
              <a:ext uri="{FF2B5EF4-FFF2-40B4-BE49-F238E27FC236}">
                <a16:creationId xmlns:a16="http://schemas.microsoft.com/office/drawing/2014/main" id="{666FC281-2B11-9FF3-E25D-FAFE4C9A5E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B2DFA4A-29DB-5176-C837-213FCA840013}"/>
              </a:ext>
            </a:extLst>
          </p:cNvPr>
          <p:cNvSpPr>
            <a:spLocks noGrp="1"/>
          </p:cNvSpPr>
          <p:nvPr>
            <p:ph type="sldNum" sz="quarter" idx="12"/>
          </p:nvPr>
        </p:nvSpPr>
        <p:spPr/>
        <p:txBody>
          <a:bodyPr/>
          <a:lstStyle/>
          <a:p>
            <a:fld id="{2850F9C1-7580-413A-961A-867922846D11}" type="slidenum">
              <a:rPr lang="en-GB" smtClean="0"/>
              <a:t>‹#›</a:t>
            </a:fld>
            <a:endParaRPr lang="en-GB"/>
          </a:p>
        </p:txBody>
      </p:sp>
    </p:spTree>
    <p:extLst>
      <p:ext uri="{BB962C8B-B14F-4D97-AF65-F5344CB8AC3E}">
        <p14:creationId xmlns:p14="http://schemas.microsoft.com/office/powerpoint/2010/main" val="12349152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FCA9BB3-7556-9428-4DA0-546F9535553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0217E1A-2033-1B0B-BFB4-D8DAC4504A1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821C27-06A9-5882-07B2-56AD412FE44F}"/>
              </a:ext>
            </a:extLst>
          </p:cNvPr>
          <p:cNvSpPr>
            <a:spLocks noGrp="1"/>
          </p:cNvSpPr>
          <p:nvPr>
            <p:ph type="dt" sz="half" idx="10"/>
          </p:nvPr>
        </p:nvSpPr>
        <p:spPr/>
        <p:txBody>
          <a:bodyPr/>
          <a:lstStyle/>
          <a:p>
            <a:fld id="{DFD36594-86DF-448F-A2F6-A4E35DC1A631}" type="datetimeFigureOut">
              <a:rPr lang="en-GB" smtClean="0"/>
              <a:t>08/12/2023</a:t>
            </a:fld>
            <a:endParaRPr lang="en-GB"/>
          </a:p>
        </p:txBody>
      </p:sp>
      <p:sp>
        <p:nvSpPr>
          <p:cNvPr id="5" name="Footer Placeholder 4">
            <a:extLst>
              <a:ext uri="{FF2B5EF4-FFF2-40B4-BE49-F238E27FC236}">
                <a16:creationId xmlns:a16="http://schemas.microsoft.com/office/drawing/2014/main" id="{46086B2A-C629-7600-1D0B-0CD1DE0A31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DD25D8-D679-E53F-5CAA-1B96D1F68EE8}"/>
              </a:ext>
            </a:extLst>
          </p:cNvPr>
          <p:cNvSpPr>
            <a:spLocks noGrp="1"/>
          </p:cNvSpPr>
          <p:nvPr>
            <p:ph type="sldNum" sz="quarter" idx="12"/>
          </p:nvPr>
        </p:nvSpPr>
        <p:spPr/>
        <p:txBody>
          <a:bodyPr/>
          <a:lstStyle/>
          <a:p>
            <a:fld id="{2850F9C1-7580-413A-961A-867922846D11}" type="slidenum">
              <a:rPr lang="en-GB" smtClean="0"/>
              <a:t>‹#›</a:t>
            </a:fld>
            <a:endParaRPr lang="en-GB"/>
          </a:p>
        </p:txBody>
      </p:sp>
    </p:spTree>
    <p:extLst>
      <p:ext uri="{BB962C8B-B14F-4D97-AF65-F5344CB8AC3E}">
        <p14:creationId xmlns:p14="http://schemas.microsoft.com/office/powerpoint/2010/main" val="21597089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7187F95-1DA5-B523-AB2E-8ADD37E136B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DF7250-0457-F2E3-4BF0-5AE3CEB621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E429F2-8DD0-1114-8E60-B05CBCD9CFE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D36594-86DF-448F-A2F6-A4E35DC1A631}" type="datetimeFigureOut">
              <a:rPr lang="en-GB" smtClean="0"/>
              <a:t>08/12/2023</a:t>
            </a:fld>
            <a:endParaRPr lang="en-GB"/>
          </a:p>
        </p:txBody>
      </p:sp>
      <p:sp>
        <p:nvSpPr>
          <p:cNvPr id="5" name="Footer Placeholder 4">
            <a:extLst>
              <a:ext uri="{FF2B5EF4-FFF2-40B4-BE49-F238E27FC236}">
                <a16:creationId xmlns:a16="http://schemas.microsoft.com/office/drawing/2014/main" id="{385864D3-C535-378F-26B3-BFBCEDF5DF3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36D6425-7786-EF26-9E49-25A224767C2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50F9C1-7580-413A-961A-867922846D11}" type="slidenum">
              <a:rPr lang="en-GB" smtClean="0"/>
              <a:t>‹#›</a:t>
            </a:fld>
            <a:endParaRPr lang="en-GB"/>
          </a:p>
        </p:txBody>
      </p:sp>
    </p:spTree>
    <p:extLst>
      <p:ext uri="{BB962C8B-B14F-4D97-AF65-F5344CB8AC3E}">
        <p14:creationId xmlns:p14="http://schemas.microsoft.com/office/powerpoint/2010/main" val="19822672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assets.publishing.service.gov.uk/media/5a806ebd40f0b62305b8b1fa/PRIMARY_national_curriculum_-_Science.pdf"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hyperlink" Target="https://assets.publishing.service.gov.uk/government/uploads/system/uploads/attachment_data/file/1090195/Relationships_Education_RSE_and_Health_Education.pdf"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educationhub.blog.gov.uk/2023/03/10/what-do-children-and-young-people-learn-in-relationship-sex-and-health-education/"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mailto:l.moore@mgjs.org" TargetMode="External"/><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9870E-A92E-97A1-EA61-E44E62019613}"/>
              </a:ext>
            </a:extLst>
          </p:cNvPr>
          <p:cNvSpPr>
            <a:spLocks noGrp="1"/>
          </p:cNvSpPr>
          <p:nvPr>
            <p:ph type="ctrTitle"/>
          </p:nvPr>
        </p:nvSpPr>
        <p:spPr>
          <a:xfrm>
            <a:off x="3057455" y="281354"/>
            <a:ext cx="5309554" cy="744623"/>
          </a:xfrm>
        </p:spPr>
        <p:txBody>
          <a:bodyPr vert="horz" lIns="91440" tIns="45720" rIns="91440" bIns="45720" rtlCol="0" anchor="b">
            <a:noAutofit/>
          </a:bodyPr>
          <a:lstStyle/>
          <a:p>
            <a:r>
              <a:rPr lang="en-US" b="1" dirty="0">
                <a:solidFill>
                  <a:schemeClr val="bg1"/>
                </a:solidFill>
              </a:rPr>
              <a:t>Aims for session</a:t>
            </a:r>
          </a:p>
        </p:txBody>
      </p:sp>
      <p:sp>
        <p:nvSpPr>
          <p:cNvPr id="9" name="TextBox 8">
            <a:extLst>
              <a:ext uri="{FF2B5EF4-FFF2-40B4-BE49-F238E27FC236}">
                <a16:creationId xmlns:a16="http://schemas.microsoft.com/office/drawing/2014/main" id="{3BC9A44C-D505-CD63-0D0A-791CCA076B86}"/>
              </a:ext>
            </a:extLst>
          </p:cNvPr>
          <p:cNvSpPr txBox="1"/>
          <p:nvPr/>
        </p:nvSpPr>
        <p:spPr>
          <a:xfrm>
            <a:off x="913510" y="2551837"/>
            <a:ext cx="2905126" cy="1754326"/>
          </a:xfrm>
          <a:prstGeom prst="rect">
            <a:avLst/>
          </a:prstGeom>
          <a:noFill/>
        </p:spPr>
        <p:txBody>
          <a:bodyPr wrap="square" lIns="91440" tIns="45720" rIns="91440" bIns="45720" rtlCol="0" anchor="t">
            <a:spAutoFit/>
          </a:bodyPr>
          <a:lstStyle/>
          <a:p>
            <a:r>
              <a:rPr lang="en-US" dirty="0"/>
              <a:t>Please, if at any point you need to take a break or feel uncomfortable talking about any of the subjects we are covering then pop out for as long as you need to.</a:t>
            </a:r>
            <a:endParaRPr lang="en-GB" dirty="0">
              <a:cs typeface="Calibri"/>
            </a:endParaRPr>
          </a:p>
        </p:txBody>
      </p:sp>
      <p:sp>
        <p:nvSpPr>
          <p:cNvPr id="3" name="TextBox 2">
            <a:extLst>
              <a:ext uri="{FF2B5EF4-FFF2-40B4-BE49-F238E27FC236}">
                <a16:creationId xmlns:a16="http://schemas.microsoft.com/office/drawing/2014/main" id="{4F4D23A9-8E56-41C7-9599-9113145A5169}"/>
              </a:ext>
            </a:extLst>
          </p:cNvPr>
          <p:cNvSpPr txBox="1"/>
          <p:nvPr/>
        </p:nvSpPr>
        <p:spPr>
          <a:xfrm>
            <a:off x="4976861" y="1382069"/>
            <a:ext cx="6780296" cy="467820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2800" dirty="0">
                <a:latin typeface="Calibri Light"/>
                <a:cs typeface="Calibri" panose="020F0502020204030204"/>
              </a:rPr>
              <a:t>To be transparent and build trust so we can work together to teach our children</a:t>
            </a:r>
          </a:p>
          <a:p>
            <a:pPr marL="285750" indent="-285750">
              <a:buFont typeface="Arial"/>
              <a:buChar char="•"/>
            </a:pPr>
            <a:endParaRPr lang="en-GB" sz="2800" dirty="0">
              <a:latin typeface="Calibri Light"/>
              <a:cs typeface="Calibri" panose="020F0502020204030204"/>
            </a:endParaRPr>
          </a:p>
          <a:p>
            <a:pPr marL="285750" indent="-285750">
              <a:buFont typeface="Arial"/>
              <a:buChar char="•"/>
            </a:pPr>
            <a:r>
              <a:rPr lang="en-GB" sz="2800" dirty="0">
                <a:latin typeface="Calibri Light"/>
                <a:cs typeface="Calibri" panose="020F0502020204030204"/>
              </a:rPr>
              <a:t>Explain rationale behind new curriculum</a:t>
            </a:r>
            <a:endParaRPr lang="en-GB" sz="2800">
              <a:cs typeface="Calibri"/>
            </a:endParaRPr>
          </a:p>
          <a:p>
            <a:endParaRPr lang="en-GB" sz="2800" dirty="0">
              <a:latin typeface="Calibri Light"/>
              <a:cs typeface="Calibri" panose="020F0502020204030204"/>
            </a:endParaRPr>
          </a:p>
          <a:p>
            <a:pPr marL="285750" indent="-285750">
              <a:buFont typeface="Arial"/>
              <a:buChar char="•"/>
            </a:pPr>
            <a:r>
              <a:rPr lang="en-GB" sz="2800" dirty="0">
                <a:latin typeface="Calibri Light"/>
                <a:cs typeface="Calibri" panose="020F0502020204030204"/>
              </a:rPr>
              <a:t>Share learning objectives, topics and vocabulary covered </a:t>
            </a:r>
          </a:p>
          <a:p>
            <a:endParaRPr lang="en-GB" sz="2800" dirty="0">
              <a:latin typeface="Calibri Light"/>
              <a:cs typeface="Calibri" panose="020F0502020204030204"/>
            </a:endParaRPr>
          </a:p>
          <a:p>
            <a:pPr marL="285750" indent="-285750">
              <a:buFont typeface="Arial"/>
              <a:buChar char="•"/>
            </a:pPr>
            <a:r>
              <a:rPr lang="en-GB" sz="2800" dirty="0">
                <a:latin typeface="Calibri Light"/>
                <a:cs typeface="Calibri" panose="020F0502020204030204"/>
              </a:rPr>
              <a:t>Answer any questions you have regarding coverage</a:t>
            </a:r>
          </a:p>
          <a:p>
            <a:pPr marL="285750" indent="-285750">
              <a:buFont typeface="Arial"/>
              <a:buChar char="•"/>
            </a:pPr>
            <a:endParaRPr lang="en-GB" dirty="0">
              <a:latin typeface="Calibri" panose="020F0502020204030204"/>
              <a:cs typeface="Calibri" panose="020F0502020204030204"/>
            </a:endParaRPr>
          </a:p>
        </p:txBody>
      </p:sp>
    </p:spTree>
    <p:extLst>
      <p:ext uri="{BB962C8B-B14F-4D97-AF65-F5344CB8AC3E}">
        <p14:creationId xmlns:p14="http://schemas.microsoft.com/office/powerpoint/2010/main" val="41538564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9870E-A92E-97A1-EA61-E44E62019613}"/>
              </a:ext>
            </a:extLst>
          </p:cNvPr>
          <p:cNvSpPr>
            <a:spLocks noGrp="1"/>
          </p:cNvSpPr>
          <p:nvPr>
            <p:ph type="ctrTitle"/>
          </p:nvPr>
        </p:nvSpPr>
        <p:spPr>
          <a:xfrm>
            <a:off x="3902731" y="67777"/>
            <a:ext cx="3959056" cy="957439"/>
          </a:xfrm>
        </p:spPr>
        <p:txBody>
          <a:bodyPr vert="horz" lIns="91440" tIns="45720" rIns="91440" bIns="45720" rtlCol="0" anchor="b">
            <a:normAutofit/>
          </a:bodyPr>
          <a:lstStyle/>
          <a:p>
            <a:r>
              <a:rPr lang="en-US" b="1" dirty="0">
                <a:solidFill>
                  <a:schemeClr val="bg1"/>
                </a:solidFill>
              </a:rPr>
              <a:t>Quick Quiz</a:t>
            </a:r>
          </a:p>
        </p:txBody>
      </p:sp>
      <p:sp>
        <p:nvSpPr>
          <p:cNvPr id="3" name="TextBox 2">
            <a:extLst>
              <a:ext uri="{FF2B5EF4-FFF2-40B4-BE49-F238E27FC236}">
                <a16:creationId xmlns:a16="http://schemas.microsoft.com/office/drawing/2014/main" id="{C6EA684B-252C-AA3E-E022-41E1DCB80370}"/>
              </a:ext>
            </a:extLst>
          </p:cNvPr>
          <p:cNvSpPr txBox="1"/>
          <p:nvPr/>
        </p:nvSpPr>
        <p:spPr>
          <a:xfrm>
            <a:off x="366493" y="1349992"/>
            <a:ext cx="6627495" cy="2308324"/>
          </a:xfrm>
          <a:prstGeom prst="rect">
            <a:avLst/>
          </a:prstGeom>
          <a:noFill/>
        </p:spPr>
        <p:txBody>
          <a:bodyPr wrap="square" rtlCol="0">
            <a:spAutoFit/>
          </a:bodyPr>
          <a:lstStyle/>
          <a:p>
            <a:pPr marL="342900" indent="-342900">
              <a:buAutoNum type="arabicPeriod"/>
            </a:pPr>
            <a:r>
              <a:rPr lang="en-US" sz="3600" dirty="0"/>
              <a:t>The majority of children and young people want to learn about sex from school. </a:t>
            </a:r>
          </a:p>
          <a:p>
            <a:r>
              <a:rPr lang="en-US" sz="3600" dirty="0"/>
              <a:t>            True or False?</a:t>
            </a:r>
            <a:endParaRPr lang="en-GB" sz="3600" dirty="0"/>
          </a:p>
        </p:txBody>
      </p:sp>
      <p:pic>
        <p:nvPicPr>
          <p:cNvPr id="5" name="Picture 4">
            <a:extLst>
              <a:ext uri="{FF2B5EF4-FFF2-40B4-BE49-F238E27FC236}">
                <a16:creationId xmlns:a16="http://schemas.microsoft.com/office/drawing/2014/main" id="{D654FCFF-D559-8CF0-1836-58C31A30F785}"/>
              </a:ext>
            </a:extLst>
          </p:cNvPr>
          <p:cNvPicPr>
            <a:picLocks noChangeAspect="1"/>
          </p:cNvPicPr>
          <p:nvPr/>
        </p:nvPicPr>
        <p:blipFill>
          <a:blip r:embed="rId3"/>
          <a:stretch>
            <a:fillRect/>
          </a:stretch>
        </p:blipFill>
        <p:spPr>
          <a:xfrm>
            <a:off x="6271297" y="3067473"/>
            <a:ext cx="5379937" cy="2906967"/>
          </a:xfrm>
          <a:prstGeom prst="rect">
            <a:avLst/>
          </a:prstGeom>
        </p:spPr>
      </p:pic>
      <p:sp>
        <p:nvSpPr>
          <p:cNvPr id="7" name="TextBox 6">
            <a:extLst>
              <a:ext uri="{FF2B5EF4-FFF2-40B4-BE49-F238E27FC236}">
                <a16:creationId xmlns:a16="http://schemas.microsoft.com/office/drawing/2014/main" id="{0FB3A598-B91F-A559-8D15-C2E2A2EC02AC}"/>
              </a:ext>
            </a:extLst>
          </p:cNvPr>
          <p:cNvSpPr txBox="1"/>
          <p:nvPr/>
        </p:nvSpPr>
        <p:spPr>
          <a:xfrm>
            <a:off x="1719779" y="4013124"/>
            <a:ext cx="1960461" cy="1015663"/>
          </a:xfrm>
          <a:prstGeom prst="rect">
            <a:avLst/>
          </a:prstGeom>
          <a:noFill/>
        </p:spPr>
        <p:txBody>
          <a:bodyPr wrap="square" rtlCol="0">
            <a:spAutoFit/>
          </a:bodyPr>
          <a:lstStyle/>
          <a:p>
            <a:r>
              <a:rPr lang="en-US" sz="6000" dirty="0"/>
              <a:t>TRUE</a:t>
            </a:r>
            <a:endParaRPr lang="en-GB" sz="6000" dirty="0"/>
          </a:p>
        </p:txBody>
      </p:sp>
    </p:spTree>
    <p:extLst>
      <p:ext uri="{BB962C8B-B14F-4D97-AF65-F5344CB8AC3E}">
        <p14:creationId xmlns:p14="http://schemas.microsoft.com/office/powerpoint/2010/main" val="4119775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6EA684B-252C-AA3E-E022-41E1DCB80370}"/>
              </a:ext>
            </a:extLst>
          </p:cNvPr>
          <p:cNvSpPr txBox="1"/>
          <p:nvPr/>
        </p:nvSpPr>
        <p:spPr>
          <a:xfrm>
            <a:off x="5489904" y="1303959"/>
            <a:ext cx="6589395" cy="3693319"/>
          </a:xfrm>
          <a:prstGeom prst="rect">
            <a:avLst/>
          </a:prstGeom>
          <a:noFill/>
        </p:spPr>
        <p:txBody>
          <a:bodyPr wrap="square" rtlCol="0">
            <a:spAutoFit/>
          </a:bodyPr>
          <a:lstStyle/>
          <a:p>
            <a:r>
              <a:rPr lang="en-GB" sz="3600"/>
              <a:t>What proportion of girls had started their periods before they had learnt about them in school?</a:t>
            </a:r>
          </a:p>
          <a:p>
            <a:pPr marL="742950" indent="-742950">
              <a:buAutoNum type="alphaLcParenR"/>
            </a:pPr>
            <a:r>
              <a:rPr lang="en-GB" sz="3600"/>
              <a:t>1 in 4</a:t>
            </a:r>
          </a:p>
          <a:p>
            <a:pPr marL="742950" indent="-742950">
              <a:buAutoNum type="alphaLcParenR"/>
            </a:pPr>
            <a:r>
              <a:rPr lang="en-GB" sz="3600"/>
              <a:t>1 in 10</a:t>
            </a:r>
          </a:p>
          <a:p>
            <a:pPr marL="742950" indent="-742950">
              <a:buAutoNum type="alphaLcParenR"/>
            </a:pPr>
            <a:r>
              <a:rPr lang="en-GB" sz="3600"/>
              <a:t>1 in in 20</a:t>
            </a:r>
            <a:endParaRPr lang="en-US" sz="3600"/>
          </a:p>
          <a:p>
            <a:endParaRPr lang="en-GB"/>
          </a:p>
        </p:txBody>
      </p:sp>
      <p:pic>
        <p:nvPicPr>
          <p:cNvPr id="5" name="Picture 4">
            <a:extLst>
              <a:ext uri="{FF2B5EF4-FFF2-40B4-BE49-F238E27FC236}">
                <a16:creationId xmlns:a16="http://schemas.microsoft.com/office/drawing/2014/main" id="{2734CBFB-C3BB-3021-1851-051C028AF410}"/>
              </a:ext>
            </a:extLst>
          </p:cNvPr>
          <p:cNvPicPr>
            <a:picLocks noChangeAspect="1"/>
          </p:cNvPicPr>
          <p:nvPr/>
        </p:nvPicPr>
        <p:blipFill>
          <a:blip r:embed="rId3"/>
          <a:stretch>
            <a:fillRect/>
          </a:stretch>
        </p:blipFill>
        <p:spPr>
          <a:xfrm>
            <a:off x="269101" y="2132264"/>
            <a:ext cx="4946637" cy="2962803"/>
          </a:xfrm>
          <a:prstGeom prst="rect">
            <a:avLst/>
          </a:prstGeom>
        </p:spPr>
      </p:pic>
      <p:sp>
        <p:nvSpPr>
          <p:cNvPr id="6" name="TextBox 5">
            <a:extLst>
              <a:ext uri="{FF2B5EF4-FFF2-40B4-BE49-F238E27FC236}">
                <a16:creationId xmlns:a16="http://schemas.microsoft.com/office/drawing/2014/main" id="{F97B8A30-172A-7A2A-4F03-A261000E5F47}"/>
              </a:ext>
            </a:extLst>
          </p:cNvPr>
          <p:cNvSpPr txBox="1"/>
          <p:nvPr/>
        </p:nvSpPr>
        <p:spPr>
          <a:xfrm>
            <a:off x="8091863" y="4833799"/>
            <a:ext cx="2941982" cy="1015663"/>
          </a:xfrm>
          <a:prstGeom prst="rect">
            <a:avLst/>
          </a:prstGeom>
          <a:noFill/>
        </p:spPr>
        <p:txBody>
          <a:bodyPr wrap="square" rtlCol="0">
            <a:spAutoFit/>
          </a:bodyPr>
          <a:lstStyle/>
          <a:p>
            <a:r>
              <a:rPr lang="en-US" sz="6000"/>
              <a:t>a) 1 in 4!</a:t>
            </a:r>
            <a:endParaRPr lang="en-GB" sz="6000"/>
          </a:p>
        </p:txBody>
      </p:sp>
      <p:sp>
        <p:nvSpPr>
          <p:cNvPr id="8" name="Rectangle 7">
            <a:extLst>
              <a:ext uri="{FF2B5EF4-FFF2-40B4-BE49-F238E27FC236}">
                <a16:creationId xmlns:a16="http://schemas.microsoft.com/office/drawing/2014/main" id="{C1359DA1-93BD-4885-840F-1C1C1FDDF77F}"/>
              </a:ext>
            </a:extLst>
          </p:cNvPr>
          <p:cNvSpPr/>
          <p:nvPr/>
        </p:nvSpPr>
        <p:spPr>
          <a:xfrm>
            <a:off x="3976532" y="61530"/>
            <a:ext cx="4238936" cy="1015663"/>
          </a:xfrm>
          <a:prstGeom prst="rect">
            <a:avLst/>
          </a:prstGeom>
        </p:spPr>
        <p:txBody>
          <a:bodyPr wrap="square">
            <a:spAutoFit/>
          </a:bodyPr>
          <a:lstStyle/>
          <a:p>
            <a:r>
              <a:rPr lang="en-US" sz="6000" b="1" dirty="0">
                <a:solidFill>
                  <a:schemeClr val="bg1"/>
                </a:solidFill>
                <a:latin typeface="+mj-lt"/>
              </a:rPr>
              <a:t>Quick Quiz</a:t>
            </a:r>
            <a:endParaRPr lang="en-GB" sz="6000" dirty="0">
              <a:latin typeface="+mj-lt"/>
            </a:endParaRPr>
          </a:p>
        </p:txBody>
      </p:sp>
    </p:spTree>
    <p:extLst>
      <p:ext uri="{BB962C8B-B14F-4D97-AF65-F5344CB8AC3E}">
        <p14:creationId xmlns:p14="http://schemas.microsoft.com/office/powerpoint/2010/main" val="481609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9870E-A92E-97A1-EA61-E44E62019613}"/>
              </a:ext>
            </a:extLst>
          </p:cNvPr>
          <p:cNvSpPr>
            <a:spLocks noGrp="1"/>
          </p:cNvSpPr>
          <p:nvPr>
            <p:ph type="ctrTitle"/>
          </p:nvPr>
        </p:nvSpPr>
        <p:spPr>
          <a:xfrm>
            <a:off x="4095370" y="139265"/>
            <a:ext cx="4001259" cy="928565"/>
          </a:xfrm>
        </p:spPr>
        <p:txBody>
          <a:bodyPr vert="horz" lIns="91440" tIns="45720" rIns="91440" bIns="45720" rtlCol="0" anchor="b">
            <a:normAutofit/>
          </a:bodyPr>
          <a:lstStyle/>
          <a:p>
            <a:r>
              <a:rPr lang="en-US" b="1" dirty="0">
                <a:solidFill>
                  <a:schemeClr val="bg1"/>
                </a:solidFill>
              </a:rPr>
              <a:t>Quick Quiz</a:t>
            </a:r>
          </a:p>
        </p:txBody>
      </p:sp>
      <p:sp>
        <p:nvSpPr>
          <p:cNvPr id="3" name="TextBox 2">
            <a:extLst>
              <a:ext uri="{FF2B5EF4-FFF2-40B4-BE49-F238E27FC236}">
                <a16:creationId xmlns:a16="http://schemas.microsoft.com/office/drawing/2014/main" id="{C6EA684B-252C-AA3E-E022-41E1DCB80370}"/>
              </a:ext>
            </a:extLst>
          </p:cNvPr>
          <p:cNvSpPr txBox="1"/>
          <p:nvPr/>
        </p:nvSpPr>
        <p:spPr>
          <a:xfrm>
            <a:off x="5233914" y="1354208"/>
            <a:ext cx="6627495" cy="1077218"/>
          </a:xfrm>
          <a:prstGeom prst="rect">
            <a:avLst/>
          </a:prstGeom>
          <a:noFill/>
        </p:spPr>
        <p:txBody>
          <a:bodyPr wrap="square" rtlCol="0">
            <a:spAutoFit/>
          </a:bodyPr>
          <a:lstStyle/>
          <a:p>
            <a:r>
              <a:rPr lang="en-US" sz="3200"/>
              <a:t>What percentage of 11–12-year-olds reported having seen pornography?</a:t>
            </a:r>
          </a:p>
        </p:txBody>
      </p:sp>
      <p:pic>
        <p:nvPicPr>
          <p:cNvPr id="5" name="Picture 4">
            <a:extLst>
              <a:ext uri="{FF2B5EF4-FFF2-40B4-BE49-F238E27FC236}">
                <a16:creationId xmlns:a16="http://schemas.microsoft.com/office/drawing/2014/main" id="{60E5CA8A-F85D-1677-2D27-5E63FBB4B8FC}"/>
              </a:ext>
            </a:extLst>
          </p:cNvPr>
          <p:cNvPicPr>
            <a:picLocks noChangeAspect="1"/>
          </p:cNvPicPr>
          <p:nvPr/>
        </p:nvPicPr>
        <p:blipFill>
          <a:blip r:embed="rId3"/>
          <a:stretch>
            <a:fillRect/>
          </a:stretch>
        </p:blipFill>
        <p:spPr>
          <a:xfrm>
            <a:off x="400929" y="2717805"/>
            <a:ext cx="6591871" cy="3086367"/>
          </a:xfrm>
          <a:prstGeom prst="rect">
            <a:avLst/>
          </a:prstGeom>
        </p:spPr>
      </p:pic>
      <p:sp>
        <p:nvSpPr>
          <p:cNvPr id="6" name="TextBox 5">
            <a:extLst>
              <a:ext uri="{FF2B5EF4-FFF2-40B4-BE49-F238E27FC236}">
                <a16:creationId xmlns:a16="http://schemas.microsoft.com/office/drawing/2014/main" id="{70479277-E6B0-18B1-A38B-E6F8CA8EACEF}"/>
              </a:ext>
            </a:extLst>
          </p:cNvPr>
          <p:cNvSpPr txBox="1"/>
          <p:nvPr/>
        </p:nvSpPr>
        <p:spPr>
          <a:xfrm>
            <a:off x="8913876" y="3753158"/>
            <a:ext cx="1593151" cy="1015663"/>
          </a:xfrm>
          <a:prstGeom prst="rect">
            <a:avLst/>
          </a:prstGeom>
          <a:noFill/>
        </p:spPr>
        <p:txBody>
          <a:bodyPr wrap="square" rtlCol="0">
            <a:spAutoFit/>
          </a:bodyPr>
          <a:lstStyle/>
          <a:p>
            <a:r>
              <a:rPr lang="en-US" sz="6000"/>
              <a:t>51%</a:t>
            </a:r>
            <a:endParaRPr lang="en-GB" sz="6000"/>
          </a:p>
        </p:txBody>
      </p:sp>
    </p:spTree>
    <p:extLst>
      <p:ext uri="{BB962C8B-B14F-4D97-AF65-F5344CB8AC3E}">
        <p14:creationId xmlns:p14="http://schemas.microsoft.com/office/powerpoint/2010/main" val="1531832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9870E-A92E-97A1-EA61-E44E62019613}"/>
              </a:ext>
            </a:extLst>
          </p:cNvPr>
          <p:cNvSpPr>
            <a:spLocks noGrp="1"/>
          </p:cNvSpPr>
          <p:nvPr>
            <p:ph type="ctrTitle"/>
          </p:nvPr>
        </p:nvSpPr>
        <p:spPr>
          <a:xfrm>
            <a:off x="4074269" y="158080"/>
            <a:ext cx="4043462" cy="970768"/>
          </a:xfrm>
        </p:spPr>
        <p:txBody>
          <a:bodyPr vert="horz" lIns="91440" tIns="45720" rIns="91440" bIns="45720" rtlCol="0" anchor="b">
            <a:normAutofit/>
          </a:bodyPr>
          <a:lstStyle/>
          <a:p>
            <a:r>
              <a:rPr lang="en-US" b="1" dirty="0">
                <a:solidFill>
                  <a:schemeClr val="bg1"/>
                </a:solidFill>
              </a:rPr>
              <a:t>Quick Quiz</a:t>
            </a:r>
          </a:p>
        </p:txBody>
      </p:sp>
      <p:sp>
        <p:nvSpPr>
          <p:cNvPr id="3" name="TextBox 2">
            <a:extLst>
              <a:ext uri="{FF2B5EF4-FFF2-40B4-BE49-F238E27FC236}">
                <a16:creationId xmlns:a16="http://schemas.microsoft.com/office/drawing/2014/main" id="{C6EA684B-252C-AA3E-E022-41E1DCB80370}"/>
              </a:ext>
            </a:extLst>
          </p:cNvPr>
          <p:cNvSpPr txBox="1"/>
          <p:nvPr/>
        </p:nvSpPr>
        <p:spPr>
          <a:xfrm>
            <a:off x="5231595" y="1102488"/>
            <a:ext cx="6627495" cy="5016758"/>
          </a:xfrm>
          <a:prstGeom prst="rect">
            <a:avLst/>
          </a:prstGeom>
          <a:noFill/>
        </p:spPr>
        <p:txBody>
          <a:bodyPr wrap="square" rtlCol="0">
            <a:spAutoFit/>
          </a:bodyPr>
          <a:lstStyle/>
          <a:p>
            <a:r>
              <a:rPr lang="en-US" sz="3200"/>
              <a:t>Why is it important to use the correct terms for genitalia?</a:t>
            </a:r>
          </a:p>
          <a:p>
            <a:endParaRPr lang="en-US" sz="3200"/>
          </a:p>
          <a:p>
            <a:pPr marL="514350" indent="-514350">
              <a:buAutoNum type="alphaLcParenR"/>
            </a:pPr>
            <a:r>
              <a:rPr lang="en-US" sz="3200"/>
              <a:t>Because </a:t>
            </a:r>
            <a:r>
              <a:rPr lang="en-US" sz="3200" err="1"/>
              <a:t>Ofsted</a:t>
            </a:r>
            <a:r>
              <a:rPr lang="en-US" sz="3200"/>
              <a:t> inspectors will be looking for evidence</a:t>
            </a:r>
          </a:p>
          <a:p>
            <a:pPr marL="514350" indent="-514350">
              <a:buAutoNum type="alphaLcParenR"/>
            </a:pPr>
            <a:r>
              <a:rPr lang="en-US" sz="3200"/>
              <a:t>Safeguarding</a:t>
            </a:r>
          </a:p>
          <a:p>
            <a:pPr marL="514350" indent="-514350">
              <a:buAutoNum type="alphaLcParenR"/>
            </a:pPr>
            <a:r>
              <a:rPr lang="en-US" sz="3200"/>
              <a:t>Personal care and hygiene</a:t>
            </a:r>
          </a:p>
          <a:p>
            <a:pPr marL="514350" indent="-514350">
              <a:buAutoNum type="alphaLcParenR"/>
            </a:pPr>
            <a:r>
              <a:rPr lang="en-US" sz="3200"/>
              <a:t>Core skills for RSE</a:t>
            </a:r>
          </a:p>
          <a:p>
            <a:pPr marL="514350" indent="-514350">
              <a:buAutoNum type="alphaLcParenR"/>
            </a:pPr>
            <a:r>
              <a:rPr lang="en-US" sz="3200"/>
              <a:t>To reduce stigma and embarrassment</a:t>
            </a:r>
          </a:p>
        </p:txBody>
      </p:sp>
      <p:sp>
        <p:nvSpPr>
          <p:cNvPr id="4" name="TextBox 3">
            <a:extLst>
              <a:ext uri="{FF2B5EF4-FFF2-40B4-BE49-F238E27FC236}">
                <a16:creationId xmlns:a16="http://schemas.microsoft.com/office/drawing/2014/main" id="{516A7995-F328-CE28-F090-33DDA37FC804}"/>
              </a:ext>
            </a:extLst>
          </p:cNvPr>
          <p:cNvSpPr txBox="1"/>
          <p:nvPr/>
        </p:nvSpPr>
        <p:spPr>
          <a:xfrm>
            <a:off x="682283" y="2641371"/>
            <a:ext cx="3701415" cy="1938992"/>
          </a:xfrm>
          <a:prstGeom prst="rect">
            <a:avLst/>
          </a:prstGeom>
          <a:noFill/>
        </p:spPr>
        <p:txBody>
          <a:bodyPr wrap="square" rtlCol="0">
            <a:spAutoFit/>
          </a:bodyPr>
          <a:lstStyle/>
          <a:p>
            <a:pPr algn="ctr"/>
            <a:r>
              <a:rPr lang="en-US" sz="6000"/>
              <a:t>ALL OF THEM!</a:t>
            </a:r>
            <a:endParaRPr lang="en-GB" sz="6000"/>
          </a:p>
        </p:txBody>
      </p:sp>
    </p:spTree>
    <p:extLst>
      <p:ext uri="{BB962C8B-B14F-4D97-AF65-F5344CB8AC3E}">
        <p14:creationId xmlns:p14="http://schemas.microsoft.com/office/powerpoint/2010/main" val="2254942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9870E-A92E-97A1-EA61-E44E62019613}"/>
              </a:ext>
            </a:extLst>
          </p:cNvPr>
          <p:cNvSpPr>
            <a:spLocks noGrp="1"/>
          </p:cNvSpPr>
          <p:nvPr>
            <p:ph type="ctrTitle"/>
          </p:nvPr>
        </p:nvSpPr>
        <p:spPr>
          <a:xfrm>
            <a:off x="2673534" y="46021"/>
            <a:ext cx="6519962" cy="970768"/>
          </a:xfrm>
        </p:spPr>
        <p:txBody>
          <a:bodyPr vert="horz" lIns="91440" tIns="45720" rIns="91440" bIns="45720" rtlCol="0" anchor="b">
            <a:normAutofit/>
          </a:bodyPr>
          <a:lstStyle/>
          <a:p>
            <a:r>
              <a:rPr lang="en-US" b="1" dirty="0">
                <a:solidFill>
                  <a:schemeClr val="bg1"/>
                </a:solidFill>
              </a:rPr>
              <a:t>Statutory Guidance</a:t>
            </a:r>
          </a:p>
        </p:txBody>
      </p:sp>
      <p:sp>
        <p:nvSpPr>
          <p:cNvPr id="3" name="TextBox 2">
            <a:extLst>
              <a:ext uri="{FF2B5EF4-FFF2-40B4-BE49-F238E27FC236}">
                <a16:creationId xmlns:a16="http://schemas.microsoft.com/office/drawing/2014/main" id="{52DECFAB-E662-F253-FA67-98FF091A5F7B}"/>
              </a:ext>
            </a:extLst>
          </p:cNvPr>
          <p:cNvSpPr txBox="1"/>
          <p:nvPr/>
        </p:nvSpPr>
        <p:spPr>
          <a:xfrm>
            <a:off x="215712" y="1145800"/>
            <a:ext cx="6160432"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b="1" dirty="0">
                <a:ea typeface="+mn-lt"/>
                <a:cs typeface="+mn-lt"/>
              </a:rPr>
              <a:t>SCIENCE: Y5 Statutory requirements:</a:t>
            </a:r>
            <a:endParaRPr lang="en-US" b="1" dirty="0">
              <a:ea typeface="+mn-lt"/>
              <a:cs typeface="+mn-lt"/>
            </a:endParaRPr>
          </a:p>
          <a:p>
            <a:pPr algn="ctr"/>
            <a:endParaRPr lang="en-GB" b="1" dirty="0">
              <a:ea typeface="+mn-lt"/>
              <a:cs typeface="+mn-lt"/>
            </a:endParaRPr>
          </a:p>
          <a:p>
            <a:r>
              <a:rPr lang="en-GB" dirty="0">
                <a:ea typeface="+mn-lt"/>
                <a:cs typeface="+mn-lt"/>
              </a:rPr>
              <a:t>Pupils should be taught to:</a:t>
            </a:r>
            <a:endParaRPr lang="en-US" dirty="0">
              <a:ea typeface="+mn-lt"/>
              <a:cs typeface="+mn-lt"/>
            </a:endParaRPr>
          </a:p>
          <a:p>
            <a:pPr marL="285750" indent="-285750">
              <a:buFont typeface="Arial"/>
              <a:buChar char="•"/>
            </a:pPr>
            <a:r>
              <a:rPr lang="en-GB" dirty="0">
                <a:ea typeface="+mn-lt"/>
                <a:cs typeface="+mn-lt"/>
              </a:rPr>
              <a:t>describe the differences in the life cycles of a mammal, an amphibian, an insect and a bird</a:t>
            </a:r>
            <a:endParaRPr lang="en-US" dirty="0">
              <a:ea typeface="+mn-lt"/>
              <a:cs typeface="+mn-lt"/>
            </a:endParaRPr>
          </a:p>
          <a:p>
            <a:pPr marL="285750" indent="-285750">
              <a:buFont typeface="Arial"/>
              <a:buChar char="•"/>
            </a:pPr>
            <a:r>
              <a:rPr lang="en-GB" dirty="0">
                <a:ea typeface="+mn-lt"/>
                <a:cs typeface="+mn-lt"/>
              </a:rPr>
              <a:t>describe the life process of reproduction in some plants and animals.</a:t>
            </a:r>
          </a:p>
          <a:p>
            <a:pPr marL="285750" indent="-285750">
              <a:buFont typeface="Arial"/>
              <a:buChar char="•"/>
            </a:pPr>
            <a:endParaRPr lang="en-GB" dirty="0">
              <a:cs typeface="Calibri"/>
            </a:endParaRPr>
          </a:p>
          <a:p>
            <a:pPr algn="ctr"/>
            <a:r>
              <a:rPr lang="en-GB" b="1" dirty="0">
                <a:cs typeface="Calibri"/>
              </a:rPr>
              <a:t>Non – statutory guidance:</a:t>
            </a:r>
          </a:p>
          <a:p>
            <a:pPr marL="285750" indent="-285750">
              <a:buFont typeface="Arial"/>
              <a:buChar char="•"/>
            </a:pPr>
            <a:r>
              <a:rPr lang="en-GB" dirty="0">
                <a:ea typeface="+mn-lt"/>
                <a:cs typeface="+mn-lt"/>
              </a:rPr>
              <a:t>Pupils should find out about different types of reproduction, including sexual and asexual reproduction in plants, and sexual reproduction in animals.</a:t>
            </a:r>
          </a:p>
          <a:p>
            <a:pPr marL="285750" indent="-285750">
              <a:buFont typeface="Arial"/>
              <a:buChar char="•"/>
            </a:pPr>
            <a:r>
              <a:rPr lang="en-GB" dirty="0">
                <a:ea typeface="+mn-lt"/>
                <a:cs typeface="+mn-lt"/>
              </a:rPr>
              <a:t>Pupils should draw a timeline to indicate stages in the growth and development of humans. They should learn about the changes experienced in puberty.</a:t>
            </a:r>
          </a:p>
          <a:p>
            <a:r>
              <a:rPr lang="en-GB" dirty="0">
                <a:ea typeface="+mn-lt"/>
                <a:cs typeface="+mn-lt"/>
                <a:hlinkClick r:id="rId3"/>
              </a:rPr>
              <a:t>https://assets.publishing.service.gov.uk/media/5a806ebd40f0b62305b8b1fa/PRIMARY_national_curriculum_-_Science.pdf</a:t>
            </a:r>
            <a:r>
              <a:rPr lang="en-GB" dirty="0">
                <a:ea typeface="+mn-lt"/>
                <a:cs typeface="+mn-lt"/>
              </a:rPr>
              <a:t> </a:t>
            </a:r>
            <a:endParaRPr lang="en-GB" dirty="0">
              <a:cs typeface="Calibri" panose="020F0502020204030204"/>
            </a:endParaRPr>
          </a:p>
        </p:txBody>
      </p:sp>
      <p:sp>
        <p:nvSpPr>
          <p:cNvPr id="4" name="TextBox 3">
            <a:extLst>
              <a:ext uri="{FF2B5EF4-FFF2-40B4-BE49-F238E27FC236}">
                <a16:creationId xmlns:a16="http://schemas.microsoft.com/office/drawing/2014/main" id="{7833B7D6-D60B-73AD-7709-AC1E9B4A1601}"/>
              </a:ext>
            </a:extLst>
          </p:cNvPr>
          <p:cNvSpPr txBox="1"/>
          <p:nvPr/>
        </p:nvSpPr>
        <p:spPr>
          <a:xfrm>
            <a:off x="6947646" y="1143000"/>
            <a:ext cx="4944595"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b="1" dirty="0">
                <a:cs typeface="Calibri"/>
              </a:rPr>
              <a:t>RSE:</a:t>
            </a:r>
            <a:endParaRPr lang="en-US" dirty="0"/>
          </a:p>
          <a:p>
            <a:pPr algn="ctr"/>
            <a:endParaRPr lang="en-GB" b="1" dirty="0">
              <a:ea typeface="+mn-lt"/>
              <a:cs typeface="+mn-lt"/>
            </a:endParaRPr>
          </a:p>
          <a:p>
            <a:r>
              <a:rPr lang="en-GB" dirty="0">
                <a:ea typeface="+mn-lt"/>
                <a:cs typeface="+mn-lt"/>
              </a:rPr>
              <a:t>It will be for primary schools to determine whether they need to cover any additional content on sex education to meet the needs of their pupils. Many primary schools already choose to teach some aspects of sex education and will continue to do so, although it is not a requirement. </a:t>
            </a:r>
          </a:p>
          <a:p>
            <a:endParaRPr lang="en-GB" dirty="0">
              <a:ea typeface="+mn-lt"/>
              <a:cs typeface="+mn-lt"/>
            </a:endParaRPr>
          </a:p>
          <a:p>
            <a:endParaRPr lang="en-GB" dirty="0">
              <a:ea typeface="+mn-lt"/>
              <a:cs typeface="+mn-lt"/>
            </a:endParaRPr>
          </a:p>
          <a:p>
            <a:r>
              <a:rPr lang="en-GB" dirty="0">
                <a:ea typeface="+mn-lt"/>
                <a:cs typeface="+mn-lt"/>
                <a:hlinkClick r:id="rId4"/>
              </a:rPr>
              <a:t>https://assets.publishing.service.gov.uk/government/uploads/system/uploads/attachment_data/file/1090195/Relationships_Education_RSE_and_Health_Education.pdf</a:t>
            </a:r>
            <a:r>
              <a:rPr lang="en-GB" dirty="0">
                <a:ea typeface="+mn-lt"/>
                <a:cs typeface="+mn-lt"/>
              </a:rPr>
              <a:t> </a:t>
            </a:r>
            <a:endParaRPr lang="en-GB"/>
          </a:p>
        </p:txBody>
      </p:sp>
    </p:spTree>
    <p:extLst>
      <p:ext uri="{BB962C8B-B14F-4D97-AF65-F5344CB8AC3E}">
        <p14:creationId xmlns:p14="http://schemas.microsoft.com/office/powerpoint/2010/main" val="38683515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9870E-A92E-97A1-EA61-E44E62019613}"/>
              </a:ext>
            </a:extLst>
          </p:cNvPr>
          <p:cNvSpPr>
            <a:spLocks noGrp="1"/>
          </p:cNvSpPr>
          <p:nvPr>
            <p:ph type="ctrTitle"/>
          </p:nvPr>
        </p:nvSpPr>
        <p:spPr>
          <a:xfrm>
            <a:off x="2673534" y="46021"/>
            <a:ext cx="6519962" cy="970768"/>
          </a:xfrm>
        </p:spPr>
        <p:txBody>
          <a:bodyPr vert="horz" lIns="91440" tIns="45720" rIns="91440" bIns="45720" rtlCol="0" anchor="b">
            <a:normAutofit/>
          </a:bodyPr>
          <a:lstStyle/>
          <a:p>
            <a:r>
              <a:rPr lang="en-US" b="1" dirty="0">
                <a:solidFill>
                  <a:schemeClr val="bg1"/>
                </a:solidFill>
              </a:rPr>
              <a:t>Statutory Guidance</a:t>
            </a:r>
          </a:p>
        </p:txBody>
      </p:sp>
      <p:sp>
        <p:nvSpPr>
          <p:cNvPr id="5" name="TextBox 4">
            <a:extLst>
              <a:ext uri="{FF2B5EF4-FFF2-40B4-BE49-F238E27FC236}">
                <a16:creationId xmlns:a16="http://schemas.microsoft.com/office/drawing/2014/main" id="{45A16F56-1ECD-D15D-3E28-141E9FFA1372}"/>
              </a:ext>
            </a:extLst>
          </p:cNvPr>
          <p:cNvSpPr txBox="1"/>
          <p:nvPr/>
        </p:nvSpPr>
        <p:spPr>
          <a:xfrm>
            <a:off x="163606" y="1116106"/>
            <a:ext cx="11909610" cy="529375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dirty="0">
                <a:solidFill>
                  <a:srgbClr val="0B0C0C"/>
                </a:solidFill>
                <a:latin typeface="Calibri"/>
                <a:cs typeface="Calibri Light"/>
              </a:rPr>
              <a:t>Is it mandatory to teach RSHE?</a:t>
            </a:r>
            <a:endParaRPr lang="en-US" dirty="0"/>
          </a:p>
          <a:p>
            <a:r>
              <a:rPr lang="en-US" sz="2000" dirty="0">
                <a:solidFill>
                  <a:srgbClr val="0B0C0C"/>
                </a:solidFill>
                <a:latin typeface="Calibri"/>
                <a:cs typeface="Calibri Light"/>
              </a:rPr>
              <a:t>Yes, it is mandatory for RSHE to be taught in all schools.</a:t>
            </a:r>
          </a:p>
          <a:p>
            <a:r>
              <a:rPr lang="en-US" sz="2000" dirty="0">
                <a:solidFill>
                  <a:srgbClr val="0B0C0C"/>
                </a:solidFill>
                <a:latin typeface="Calibri"/>
                <a:cs typeface="Calibri Light"/>
              </a:rPr>
              <a:t>We expect all schools to teach the full RSHE curriculum to secondary age pupils and relationships and health education to primary age pupils.</a:t>
            </a:r>
          </a:p>
          <a:p>
            <a:r>
              <a:rPr lang="en-US" sz="2000" dirty="0">
                <a:solidFill>
                  <a:srgbClr val="0B0C0C"/>
                </a:solidFill>
                <a:latin typeface="Calibri"/>
                <a:cs typeface="Calibri Light"/>
              </a:rPr>
              <a:t>Primary schools may also teach sex education where appropriate. The teaching of RSHE is reviewed by Ofsted at inspection.</a:t>
            </a:r>
          </a:p>
          <a:p>
            <a:r>
              <a:rPr lang="en-US" sz="2000" dirty="0">
                <a:solidFill>
                  <a:srgbClr val="0B0C0C"/>
                </a:solidFill>
                <a:latin typeface="Calibri"/>
                <a:cs typeface="Calibri Light"/>
              </a:rPr>
              <a:t>All schools must have in place a written policy for Relationships Education and RSE and consult parents in developing and reviewing their policy.</a:t>
            </a:r>
          </a:p>
          <a:p>
            <a:r>
              <a:rPr lang="en-US" sz="2000" dirty="0">
                <a:solidFill>
                  <a:srgbClr val="0B0C0C"/>
                </a:solidFill>
                <a:latin typeface="Calibri"/>
                <a:cs typeface="Calibri Light"/>
              </a:rPr>
              <a:t>Schools should also ensure that the policy meets the needs of pupils and parents and reflects the community they serve.</a:t>
            </a:r>
          </a:p>
          <a:p>
            <a:r>
              <a:rPr lang="en-US" sz="2000" dirty="0">
                <a:solidFill>
                  <a:srgbClr val="0B0C0C"/>
                </a:solidFill>
                <a:latin typeface="Calibri"/>
                <a:cs typeface="Calibri Light"/>
              </a:rPr>
              <a:t>Parents with concerns should speak to their headteachers and schools should listen to these views. However, parental consultation does not amount to a veto on curriculum content.</a:t>
            </a:r>
          </a:p>
          <a:p>
            <a:r>
              <a:rPr lang="en-US" sz="2000" dirty="0">
                <a:solidFill>
                  <a:srgbClr val="0B0C0C"/>
                </a:solidFill>
                <a:latin typeface="Calibri"/>
                <a:cs typeface="Calibri Light"/>
              </a:rPr>
              <a:t>Parents will have a right to request that their child is withdrawn from sex education, but not from Relationships Education.         </a:t>
            </a:r>
            <a:endParaRPr lang="en-US" sz="2000" dirty="0">
              <a:solidFill>
                <a:srgbClr val="0B0C0C"/>
              </a:solidFill>
              <a:ea typeface="+mn-lt"/>
              <a:cs typeface="Calibri Light"/>
            </a:endParaRPr>
          </a:p>
          <a:p>
            <a:r>
              <a:rPr lang="en-US" sz="2000" dirty="0">
                <a:solidFill>
                  <a:srgbClr val="0B0C0C"/>
                </a:solidFill>
                <a:ea typeface="+mn-lt"/>
                <a:cs typeface="+mn-lt"/>
                <a:hlinkClick r:id="rId3"/>
              </a:rPr>
              <a:t>https://educationhub.blog.gov.uk/2023/03/10/what-do-children-and-young-people-learn-in-relationship-sex-and-health-education/</a:t>
            </a:r>
            <a:r>
              <a:rPr lang="en-US" sz="2000" dirty="0">
                <a:solidFill>
                  <a:srgbClr val="0B0C0C"/>
                </a:solidFill>
                <a:ea typeface="+mn-lt"/>
                <a:cs typeface="+mn-lt"/>
              </a:rPr>
              <a:t> </a:t>
            </a:r>
            <a:endParaRPr lang="en-US"/>
          </a:p>
          <a:p>
            <a:endParaRPr lang="en-US" dirty="0">
              <a:solidFill>
                <a:srgbClr val="0B0C0C"/>
              </a:solidFill>
              <a:latin typeface="Calibri"/>
              <a:cs typeface="Calibri Light"/>
            </a:endParaRPr>
          </a:p>
        </p:txBody>
      </p:sp>
    </p:spTree>
    <p:extLst>
      <p:ext uri="{BB962C8B-B14F-4D97-AF65-F5344CB8AC3E}">
        <p14:creationId xmlns:p14="http://schemas.microsoft.com/office/powerpoint/2010/main" val="1114279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69E2F-097F-E7E6-0516-1E316F3F6E1B}"/>
              </a:ext>
            </a:extLst>
          </p:cNvPr>
          <p:cNvSpPr>
            <a:spLocks noGrp="1"/>
          </p:cNvSpPr>
          <p:nvPr>
            <p:ph type="title"/>
          </p:nvPr>
        </p:nvSpPr>
        <p:spPr>
          <a:xfrm>
            <a:off x="838200" y="-127245"/>
            <a:ext cx="10515600" cy="1325563"/>
          </a:xfrm>
        </p:spPr>
        <p:txBody>
          <a:bodyPr>
            <a:normAutofit/>
          </a:bodyPr>
          <a:lstStyle/>
          <a:p>
            <a:pPr algn="ctr"/>
            <a:r>
              <a:rPr lang="en-GB" sz="4800" b="1" dirty="0">
                <a:solidFill>
                  <a:schemeClr val="bg1"/>
                </a:solidFill>
                <a:cs typeface="Calibri Light"/>
              </a:rPr>
              <a:t>Training and research</a:t>
            </a:r>
            <a:endParaRPr lang="en-US" sz="4800" b="1" dirty="0">
              <a:solidFill>
                <a:schemeClr val="bg1"/>
              </a:solidFill>
            </a:endParaRPr>
          </a:p>
        </p:txBody>
      </p:sp>
      <p:sp>
        <p:nvSpPr>
          <p:cNvPr id="3" name="Content Placeholder 2">
            <a:extLst>
              <a:ext uri="{FF2B5EF4-FFF2-40B4-BE49-F238E27FC236}">
                <a16:creationId xmlns:a16="http://schemas.microsoft.com/office/drawing/2014/main" id="{77352E33-F119-1F17-DABB-863DB744A862}"/>
              </a:ext>
            </a:extLst>
          </p:cNvPr>
          <p:cNvSpPr>
            <a:spLocks noGrp="1"/>
          </p:cNvSpPr>
          <p:nvPr>
            <p:ph idx="1"/>
          </p:nvPr>
        </p:nvSpPr>
        <p:spPr>
          <a:xfrm>
            <a:off x="838200" y="1063848"/>
            <a:ext cx="10515600" cy="4990375"/>
          </a:xfrm>
        </p:spPr>
        <p:txBody>
          <a:bodyPr vert="horz" lIns="91440" tIns="45720" rIns="91440" bIns="45720" rtlCol="0" anchor="t">
            <a:noAutofit/>
          </a:bodyPr>
          <a:lstStyle/>
          <a:p>
            <a:pPr marL="0" indent="0">
              <a:buNone/>
            </a:pPr>
            <a:r>
              <a:rPr lang="en-GB" sz="2000" dirty="0">
                <a:latin typeface="Calibri"/>
                <a:cs typeface="Calibri"/>
              </a:rPr>
              <a:t>Courses:</a:t>
            </a:r>
          </a:p>
          <a:p>
            <a:pPr marL="0" indent="0" algn="ctr">
              <a:buNone/>
            </a:pPr>
            <a:r>
              <a:rPr lang="en-GB" sz="2000" u="sng" dirty="0">
                <a:latin typeface="Calibri"/>
                <a:cs typeface="Calibri"/>
              </a:rPr>
              <a:t>Sex Education Forum</a:t>
            </a:r>
            <a:endParaRPr lang="en-US" sz="2000" u="sng">
              <a:latin typeface="Calibri"/>
              <a:cs typeface="Calibri" panose="020F0502020204030204"/>
            </a:endParaRPr>
          </a:p>
          <a:p>
            <a:r>
              <a:rPr lang="en-GB" sz="2000" dirty="0">
                <a:latin typeface="Calibri"/>
                <a:cs typeface="Calibri"/>
              </a:rPr>
              <a:t>Teaching Sex Education and Puberty in Primary School 04.04.23</a:t>
            </a:r>
          </a:p>
          <a:p>
            <a:r>
              <a:rPr lang="en-GB" sz="2000" dirty="0">
                <a:latin typeface="Calibri"/>
                <a:cs typeface="Calibri"/>
              </a:rPr>
              <a:t>Sex Education and Rethinking Our Response – 08.11.23</a:t>
            </a:r>
          </a:p>
          <a:p>
            <a:r>
              <a:rPr lang="en-GB" sz="2000" dirty="0">
                <a:latin typeface="Calibri"/>
                <a:cs typeface="Calibri"/>
              </a:rPr>
              <a:t>Annual Member's Event with guest speaker Dr Polly Haste (Ofsted) 29.11.23</a:t>
            </a:r>
          </a:p>
          <a:p>
            <a:pPr marL="0" indent="0" algn="ctr">
              <a:buNone/>
            </a:pPr>
            <a:r>
              <a:rPr lang="en-GB" sz="2000" u="sng" dirty="0">
                <a:latin typeface="Calibri"/>
                <a:cs typeface="Calibri"/>
              </a:rPr>
              <a:t>Surrey CC</a:t>
            </a:r>
          </a:p>
          <a:p>
            <a:r>
              <a:rPr lang="en-GB" sz="2000" dirty="0">
                <a:latin typeface="Calibri"/>
                <a:cs typeface="Calibri"/>
              </a:rPr>
              <a:t>PSHE Leaders and Champions (Funded by the Home Office as part of a project to reduce violence against women) - 23.03.23, 05.05.23, 23.06.23</a:t>
            </a:r>
          </a:p>
          <a:p>
            <a:pPr marL="0" indent="0">
              <a:buNone/>
            </a:pPr>
            <a:endParaRPr lang="en-GB" sz="2000" dirty="0">
              <a:latin typeface="Calibri"/>
              <a:cs typeface="Calibri"/>
            </a:endParaRPr>
          </a:p>
          <a:p>
            <a:pPr marL="0" indent="0">
              <a:buNone/>
            </a:pPr>
            <a:r>
              <a:rPr lang="en-GB" sz="2000" dirty="0">
                <a:latin typeface="Calibri"/>
                <a:cs typeface="Calibri"/>
              </a:rPr>
              <a:t>Reading:</a:t>
            </a:r>
          </a:p>
          <a:p>
            <a:pPr marL="0" indent="0">
              <a:buNone/>
            </a:pPr>
            <a:r>
              <a:rPr lang="en-GB" sz="2000" dirty="0">
                <a:latin typeface="Calibri"/>
                <a:cs typeface="Calibri"/>
              </a:rPr>
              <a:t>This is so Awkward, Cara </a:t>
            </a:r>
            <a:r>
              <a:rPr lang="en-GB" sz="2000" err="1">
                <a:latin typeface="Calibri"/>
                <a:cs typeface="Calibri"/>
              </a:rPr>
              <a:t>Natterson</a:t>
            </a:r>
            <a:r>
              <a:rPr lang="en-GB" sz="2000" dirty="0">
                <a:latin typeface="Calibri"/>
                <a:cs typeface="Calibri"/>
              </a:rPr>
              <a:t>, MD &amp; Vanessa Kroll Bennett</a:t>
            </a:r>
          </a:p>
          <a:p>
            <a:pPr marL="0" indent="0">
              <a:buNone/>
            </a:pPr>
            <a:r>
              <a:rPr lang="en-GB" sz="2000" dirty="0">
                <a:latin typeface="Calibri"/>
                <a:cs typeface="Calibri"/>
              </a:rPr>
              <a:t>Sex Ed: An Inclusive Teenage Guide to SEX and Relationships, School of Sexuality Education</a:t>
            </a:r>
          </a:p>
          <a:p>
            <a:pPr marL="0" indent="0">
              <a:buNone/>
            </a:pPr>
            <a:r>
              <a:rPr lang="en-GB" sz="2000" dirty="0">
                <a:latin typeface="Calibri"/>
                <a:cs typeface="Calibri"/>
              </a:rPr>
              <a:t>The Female Body Bible, Dr Emma Ross, Baz Moffat &amp; Dr Bella Smith</a:t>
            </a:r>
          </a:p>
        </p:txBody>
      </p:sp>
    </p:spTree>
    <p:extLst>
      <p:ext uri="{BB962C8B-B14F-4D97-AF65-F5344CB8AC3E}">
        <p14:creationId xmlns:p14="http://schemas.microsoft.com/office/powerpoint/2010/main" val="864287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8052F2-D58E-DEE8-5655-4B8CE075A855}"/>
              </a:ext>
            </a:extLst>
          </p:cNvPr>
          <p:cNvSpPr txBox="1"/>
          <p:nvPr/>
        </p:nvSpPr>
        <p:spPr>
          <a:xfrm>
            <a:off x="5034242" y="50426"/>
            <a:ext cx="2120713"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6000" b="1" dirty="0">
                <a:solidFill>
                  <a:schemeClr val="bg1"/>
                </a:solidFill>
                <a:latin typeface="Calibri Light"/>
                <a:cs typeface="Calibri"/>
              </a:rPr>
              <a:t>Policy</a:t>
            </a:r>
          </a:p>
        </p:txBody>
      </p:sp>
      <p:sp>
        <p:nvSpPr>
          <p:cNvPr id="3" name="TextBox 2">
            <a:extLst>
              <a:ext uri="{FF2B5EF4-FFF2-40B4-BE49-F238E27FC236}">
                <a16:creationId xmlns:a16="http://schemas.microsoft.com/office/drawing/2014/main" id="{B3A642EA-58E6-3270-678E-E5888504A31C}"/>
              </a:ext>
            </a:extLst>
          </p:cNvPr>
          <p:cNvSpPr txBox="1"/>
          <p:nvPr/>
        </p:nvSpPr>
        <p:spPr>
          <a:xfrm>
            <a:off x="330573" y="1204632"/>
            <a:ext cx="11528051" cy="498598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u="sng" dirty="0">
                <a:solidFill>
                  <a:srgbClr val="00B050"/>
                </a:solidFill>
                <a:latin typeface="Calibri"/>
                <a:cs typeface="Calibri"/>
              </a:rPr>
              <a:t>Rationale</a:t>
            </a:r>
            <a:endParaRPr lang="en-GB" sz="2000" dirty="0">
              <a:solidFill>
                <a:srgbClr val="00B050"/>
              </a:solidFill>
              <a:latin typeface="Calibri"/>
              <a:cs typeface="Calibri"/>
            </a:endParaRPr>
          </a:p>
          <a:p>
            <a:endParaRPr lang="en-GB" sz="2000" b="1" u="sng" dirty="0">
              <a:solidFill>
                <a:srgbClr val="00B050"/>
              </a:solidFill>
              <a:latin typeface="Calibri"/>
              <a:cs typeface="Calibri"/>
            </a:endParaRPr>
          </a:p>
          <a:p>
            <a:r>
              <a:rPr lang="en-GB" sz="2000" dirty="0">
                <a:latin typeface="Calibri"/>
                <a:cs typeface="Calibri"/>
              </a:rPr>
              <a:t>At Meath Green Junior School we believe that an open and honest sex education curriculum provides children with the tools to prepare them for a safe and healthy future. We have worked hard to ensure that children learn at an age and stage appropriate level which reflects their physical and mental health needs. The curriculum has been thoroughly researched and decisions have been made based on up-to-date data on child development and puberty. It is our aim to ensure that all children feel comfortable with their bodies and have an understanding of how they will change as they grow and mature. We have also included the repeated themes of respect, trust, joy, justice, power and choice which provide the spiral curriculum upon which learning is based. Our Sex Education lessons are delivered as part of our Personal Development curriculum and great care has been taken to link our resources with those used in the No Outsiders scheme. In line with our ARE approach in Personal Development, the children are taught to Accept, Respect and Empathise with physical and emotional differences in others. Our use of the Massage in Schools Programme (MISP) introduces and reinforces the concept of consent in children so they can develop body autonomy. Guidance from the DFE, PSHE Association and the Sex Education Forum has been followed.</a:t>
            </a:r>
          </a:p>
          <a:p>
            <a:pPr algn="l"/>
            <a:endParaRPr lang="en-GB" dirty="0">
              <a:cs typeface="Calibri"/>
            </a:endParaRPr>
          </a:p>
        </p:txBody>
      </p:sp>
    </p:spTree>
    <p:extLst>
      <p:ext uri="{BB962C8B-B14F-4D97-AF65-F5344CB8AC3E}">
        <p14:creationId xmlns:p14="http://schemas.microsoft.com/office/powerpoint/2010/main" val="10334210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212,600+ Chicken Eggs Stock Photos, Pictures &amp; Royalty-Free ...">
            <a:extLst>
              <a:ext uri="{FF2B5EF4-FFF2-40B4-BE49-F238E27FC236}">
                <a16:creationId xmlns:a16="http://schemas.microsoft.com/office/drawing/2014/main" id="{08EFB0AC-45DA-7140-2F57-8CBB63637977}"/>
              </a:ext>
            </a:extLst>
          </p:cNvPr>
          <p:cNvPicPr>
            <a:picLocks noGrp="1" noChangeAspect="1"/>
          </p:cNvPicPr>
          <p:nvPr>
            <p:ph idx="1"/>
          </p:nvPr>
        </p:nvPicPr>
        <p:blipFill rotWithShape="1">
          <a:blip r:embed="rId3"/>
          <a:srcRect t="1146" b="14600"/>
          <a:stretch/>
        </p:blipFill>
        <p:spPr>
          <a:xfrm>
            <a:off x="179110" y="1715141"/>
            <a:ext cx="6094850" cy="3427718"/>
          </a:xfrm>
          <a:prstGeom prst="rect">
            <a:avLst/>
          </a:prstGeom>
        </p:spPr>
      </p:pic>
      <p:sp>
        <p:nvSpPr>
          <p:cNvPr id="5" name="TextBox 4">
            <a:extLst>
              <a:ext uri="{FF2B5EF4-FFF2-40B4-BE49-F238E27FC236}">
                <a16:creationId xmlns:a16="http://schemas.microsoft.com/office/drawing/2014/main" id="{B7540A0F-3F9A-0A6C-74C7-C936027565EE}"/>
              </a:ext>
            </a:extLst>
          </p:cNvPr>
          <p:cNvSpPr txBox="1"/>
          <p:nvPr/>
        </p:nvSpPr>
        <p:spPr>
          <a:xfrm>
            <a:off x="6272437" y="1158772"/>
            <a:ext cx="5740453" cy="504753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1400" dirty="0">
                <a:cs typeface="Calibri"/>
              </a:rPr>
              <a:t>We need to prepare children for the changes they are about to experience in their bodies. It is difficult to do this without giving them some information about reproduction</a:t>
            </a:r>
          </a:p>
          <a:p>
            <a:endParaRPr lang="en-GB" sz="1400" dirty="0">
              <a:cs typeface="Calibri"/>
            </a:endParaRPr>
          </a:p>
          <a:p>
            <a:pPr marL="285750" indent="-285750">
              <a:buFont typeface="Arial"/>
              <a:buChar char="•"/>
            </a:pPr>
            <a:r>
              <a:rPr lang="en-GB" sz="1400" dirty="0">
                <a:cs typeface="Calibri"/>
              </a:rPr>
              <a:t>Our job is not to teach them specifically about sex but puberty. </a:t>
            </a:r>
            <a:r>
              <a:rPr lang="en-GB" sz="1400" b="1" dirty="0">
                <a:cs typeface="Calibri"/>
              </a:rPr>
              <a:t>'Puberty is the path to reproductive capability NOT sexual maturation.'</a:t>
            </a:r>
            <a:r>
              <a:rPr lang="en-GB" sz="1400" dirty="0">
                <a:cs typeface="Calibri"/>
              </a:rPr>
              <a:t> (This is so Awkward)</a:t>
            </a:r>
          </a:p>
          <a:p>
            <a:endParaRPr lang="en-GB" sz="1400" dirty="0">
              <a:cs typeface="Calibri"/>
            </a:endParaRPr>
          </a:p>
          <a:p>
            <a:pPr marL="285750" indent="-285750">
              <a:buFont typeface="Arial"/>
              <a:buChar char="•"/>
            </a:pPr>
            <a:r>
              <a:rPr lang="en-GB" sz="1400" dirty="0">
                <a:cs typeface="Calibri"/>
              </a:rPr>
              <a:t>Questions about sex will arise but will be dealt with in </a:t>
            </a:r>
            <a:r>
              <a:rPr lang="en-GB" sz="1400" b="1" dirty="0">
                <a:cs typeface="Calibri"/>
              </a:rPr>
              <a:t>an age and stage appropriate way</a:t>
            </a:r>
            <a:endParaRPr lang="en-GB" sz="1400" dirty="0">
              <a:cs typeface="Calibri"/>
            </a:endParaRPr>
          </a:p>
          <a:p>
            <a:endParaRPr lang="en-GB" sz="1400" b="1" dirty="0">
              <a:cs typeface="Calibri"/>
            </a:endParaRPr>
          </a:p>
          <a:p>
            <a:pPr marL="285750" indent="-285750">
              <a:buFont typeface="Arial"/>
              <a:buChar char="•"/>
            </a:pPr>
            <a:r>
              <a:rPr lang="en-GB" sz="1400" dirty="0">
                <a:cs typeface="Calibri"/>
              </a:rPr>
              <a:t>As a school we have agreed that our definition of sex is: </a:t>
            </a:r>
          </a:p>
          <a:p>
            <a:pPr algn="ctr"/>
            <a:r>
              <a:rPr lang="en-GB" sz="1400" b="1" i="1" dirty="0">
                <a:cs typeface="Calibri"/>
              </a:rPr>
              <a:t>'Intimate touch between private parts'</a:t>
            </a:r>
          </a:p>
          <a:p>
            <a:pPr algn="ctr"/>
            <a:endParaRPr lang="en-GB" sz="1400" b="1" i="1" dirty="0">
              <a:cs typeface="Calibri"/>
            </a:endParaRPr>
          </a:p>
          <a:p>
            <a:pPr marL="285750" indent="-285750">
              <a:buFont typeface="Arial"/>
              <a:buChar char="•"/>
            </a:pPr>
            <a:r>
              <a:rPr lang="en-GB" sz="1400" dirty="0">
                <a:cs typeface="Calibri"/>
              </a:rPr>
              <a:t>Our curriculum is designed to be informative and not instructional</a:t>
            </a:r>
          </a:p>
          <a:p>
            <a:endParaRPr lang="en-GB" sz="1400" dirty="0">
              <a:cs typeface="Calibri"/>
            </a:endParaRPr>
          </a:p>
          <a:p>
            <a:pPr marL="285750" indent="-285750">
              <a:buFont typeface="Arial"/>
              <a:buChar char="•"/>
            </a:pPr>
            <a:r>
              <a:rPr lang="en-GB" sz="1400" dirty="0">
                <a:cs typeface="Calibri"/>
              </a:rPr>
              <a:t>We want children to be comfortable with the changes they are about to experience but understand them in a way that is relevant, interesting and fun</a:t>
            </a:r>
          </a:p>
          <a:p>
            <a:endParaRPr lang="en-GB" sz="1400" dirty="0">
              <a:cs typeface="Calibri"/>
            </a:endParaRPr>
          </a:p>
          <a:p>
            <a:pPr marL="285750" indent="-285750">
              <a:buFont typeface="Arial"/>
              <a:buChar char="•"/>
            </a:pPr>
            <a:r>
              <a:rPr lang="en-GB" sz="1400" dirty="0">
                <a:cs typeface="Calibri"/>
              </a:rPr>
              <a:t>Evidence shows that where children know the anatomically correct names makes it easier to report abuse. Through MISP we empower our children to understand consent which is another layer of protection. </a:t>
            </a:r>
          </a:p>
        </p:txBody>
      </p:sp>
      <p:sp>
        <p:nvSpPr>
          <p:cNvPr id="3" name="TextBox 2">
            <a:extLst>
              <a:ext uri="{FF2B5EF4-FFF2-40B4-BE49-F238E27FC236}">
                <a16:creationId xmlns:a16="http://schemas.microsoft.com/office/drawing/2014/main" id="{BBF2775F-C10E-40C6-9592-D866EB761F01}"/>
              </a:ext>
            </a:extLst>
          </p:cNvPr>
          <p:cNvSpPr txBox="1"/>
          <p:nvPr/>
        </p:nvSpPr>
        <p:spPr>
          <a:xfrm>
            <a:off x="5046871" y="0"/>
            <a:ext cx="2098258" cy="1015663"/>
          </a:xfrm>
          <a:prstGeom prst="rect">
            <a:avLst/>
          </a:prstGeom>
          <a:noFill/>
        </p:spPr>
        <p:txBody>
          <a:bodyPr wrap="square" rtlCol="0">
            <a:spAutoFit/>
          </a:bodyPr>
          <a:lstStyle/>
          <a:p>
            <a:r>
              <a:rPr lang="en-GB" sz="6000" b="1" dirty="0">
                <a:solidFill>
                  <a:schemeClr val="bg1"/>
                </a:solidFill>
                <a:latin typeface="+mj-lt"/>
              </a:rPr>
              <a:t>Why?</a:t>
            </a:r>
          </a:p>
        </p:txBody>
      </p:sp>
    </p:spTree>
    <p:extLst>
      <p:ext uri="{BB962C8B-B14F-4D97-AF65-F5344CB8AC3E}">
        <p14:creationId xmlns:p14="http://schemas.microsoft.com/office/powerpoint/2010/main" val="325664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E3EDE84-0EE3-3D3B-3085-1A3B369A516C}"/>
              </a:ext>
            </a:extLst>
          </p:cNvPr>
          <p:cNvPicPr>
            <a:picLocks noChangeAspect="1"/>
          </p:cNvPicPr>
          <p:nvPr/>
        </p:nvPicPr>
        <p:blipFill>
          <a:blip r:embed="rId3"/>
          <a:stretch>
            <a:fillRect/>
          </a:stretch>
        </p:blipFill>
        <p:spPr>
          <a:xfrm>
            <a:off x="8098863" y="1322317"/>
            <a:ext cx="1925517" cy="1925517"/>
          </a:xfrm>
          <a:prstGeom prst="rect">
            <a:avLst/>
          </a:prstGeom>
        </p:spPr>
      </p:pic>
      <p:pic>
        <p:nvPicPr>
          <p:cNvPr id="7" name="Picture 6">
            <a:extLst>
              <a:ext uri="{FF2B5EF4-FFF2-40B4-BE49-F238E27FC236}">
                <a16:creationId xmlns:a16="http://schemas.microsoft.com/office/drawing/2014/main" id="{DBEC417B-A802-9794-404D-1916DDFFEFA7}"/>
              </a:ext>
            </a:extLst>
          </p:cNvPr>
          <p:cNvPicPr>
            <a:picLocks noChangeAspect="1"/>
          </p:cNvPicPr>
          <p:nvPr/>
        </p:nvPicPr>
        <p:blipFill>
          <a:blip r:embed="rId4"/>
          <a:stretch>
            <a:fillRect/>
          </a:stretch>
        </p:blipFill>
        <p:spPr>
          <a:xfrm>
            <a:off x="8098863" y="3610166"/>
            <a:ext cx="1950889" cy="2423370"/>
          </a:xfrm>
          <a:prstGeom prst="rect">
            <a:avLst/>
          </a:prstGeom>
        </p:spPr>
      </p:pic>
      <p:pic>
        <p:nvPicPr>
          <p:cNvPr id="9" name="Picture 8">
            <a:extLst>
              <a:ext uri="{FF2B5EF4-FFF2-40B4-BE49-F238E27FC236}">
                <a16:creationId xmlns:a16="http://schemas.microsoft.com/office/drawing/2014/main" id="{A2B64D27-2595-EEE2-9616-AD040CB32F8C}"/>
              </a:ext>
            </a:extLst>
          </p:cNvPr>
          <p:cNvPicPr>
            <a:picLocks noChangeAspect="1"/>
          </p:cNvPicPr>
          <p:nvPr/>
        </p:nvPicPr>
        <p:blipFill>
          <a:blip r:embed="rId5"/>
          <a:stretch>
            <a:fillRect/>
          </a:stretch>
        </p:blipFill>
        <p:spPr>
          <a:xfrm>
            <a:off x="10174022" y="3610166"/>
            <a:ext cx="1813717" cy="2419560"/>
          </a:xfrm>
          <a:prstGeom prst="rect">
            <a:avLst/>
          </a:prstGeom>
        </p:spPr>
      </p:pic>
      <p:pic>
        <p:nvPicPr>
          <p:cNvPr id="11" name="Picture 10">
            <a:extLst>
              <a:ext uri="{FF2B5EF4-FFF2-40B4-BE49-F238E27FC236}">
                <a16:creationId xmlns:a16="http://schemas.microsoft.com/office/drawing/2014/main" id="{6E968A18-C23D-0441-3EBE-30A79BF86E57}"/>
              </a:ext>
            </a:extLst>
          </p:cNvPr>
          <p:cNvPicPr>
            <a:picLocks noChangeAspect="1"/>
          </p:cNvPicPr>
          <p:nvPr/>
        </p:nvPicPr>
        <p:blipFill>
          <a:blip r:embed="rId6"/>
          <a:stretch>
            <a:fillRect/>
          </a:stretch>
        </p:blipFill>
        <p:spPr>
          <a:xfrm>
            <a:off x="10174022" y="1195547"/>
            <a:ext cx="1730989" cy="2413556"/>
          </a:xfrm>
          <a:prstGeom prst="rect">
            <a:avLst/>
          </a:prstGeom>
        </p:spPr>
      </p:pic>
      <p:pic>
        <p:nvPicPr>
          <p:cNvPr id="13" name="Picture 12">
            <a:extLst>
              <a:ext uri="{FF2B5EF4-FFF2-40B4-BE49-F238E27FC236}">
                <a16:creationId xmlns:a16="http://schemas.microsoft.com/office/drawing/2014/main" id="{A91C1A4F-0FFE-47BE-A265-3CC5169CCE05}"/>
              </a:ext>
            </a:extLst>
          </p:cNvPr>
          <p:cNvPicPr>
            <a:picLocks noChangeAspect="1"/>
          </p:cNvPicPr>
          <p:nvPr/>
        </p:nvPicPr>
        <p:blipFill>
          <a:blip r:embed="rId7"/>
          <a:stretch>
            <a:fillRect/>
          </a:stretch>
        </p:blipFill>
        <p:spPr>
          <a:xfrm>
            <a:off x="6356736" y="1435162"/>
            <a:ext cx="1689586" cy="1699825"/>
          </a:xfrm>
          <a:prstGeom prst="rect">
            <a:avLst/>
          </a:prstGeom>
        </p:spPr>
      </p:pic>
      <p:pic>
        <p:nvPicPr>
          <p:cNvPr id="17" name="Picture 16">
            <a:extLst>
              <a:ext uri="{FF2B5EF4-FFF2-40B4-BE49-F238E27FC236}">
                <a16:creationId xmlns:a16="http://schemas.microsoft.com/office/drawing/2014/main" id="{79A079C7-C906-3C7D-F542-95FECBEC0391}"/>
              </a:ext>
            </a:extLst>
          </p:cNvPr>
          <p:cNvPicPr>
            <a:picLocks noChangeAspect="1"/>
          </p:cNvPicPr>
          <p:nvPr/>
        </p:nvPicPr>
        <p:blipFill>
          <a:blip r:embed="rId8"/>
          <a:stretch>
            <a:fillRect/>
          </a:stretch>
        </p:blipFill>
        <p:spPr>
          <a:xfrm>
            <a:off x="3719953" y="1283370"/>
            <a:ext cx="2432674" cy="1365202"/>
          </a:xfrm>
          <a:prstGeom prst="rect">
            <a:avLst/>
          </a:prstGeom>
        </p:spPr>
      </p:pic>
      <p:pic>
        <p:nvPicPr>
          <p:cNvPr id="19" name="Picture 18">
            <a:extLst>
              <a:ext uri="{FF2B5EF4-FFF2-40B4-BE49-F238E27FC236}">
                <a16:creationId xmlns:a16="http://schemas.microsoft.com/office/drawing/2014/main" id="{EA49922A-C07C-D24A-A1C9-EDFD08A7E6CD}"/>
              </a:ext>
            </a:extLst>
          </p:cNvPr>
          <p:cNvPicPr>
            <a:picLocks noChangeAspect="1"/>
          </p:cNvPicPr>
          <p:nvPr/>
        </p:nvPicPr>
        <p:blipFill>
          <a:blip r:embed="rId9"/>
          <a:stretch>
            <a:fillRect/>
          </a:stretch>
        </p:blipFill>
        <p:spPr>
          <a:xfrm>
            <a:off x="114122" y="1477927"/>
            <a:ext cx="1648638" cy="1951073"/>
          </a:xfrm>
          <a:prstGeom prst="rect">
            <a:avLst/>
          </a:prstGeom>
        </p:spPr>
      </p:pic>
      <p:pic>
        <p:nvPicPr>
          <p:cNvPr id="23" name="Picture 22">
            <a:extLst>
              <a:ext uri="{FF2B5EF4-FFF2-40B4-BE49-F238E27FC236}">
                <a16:creationId xmlns:a16="http://schemas.microsoft.com/office/drawing/2014/main" id="{36A63C09-892A-44D0-10CD-2C2A50C78D7E}"/>
              </a:ext>
            </a:extLst>
          </p:cNvPr>
          <p:cNvPicPr>
            <a:picLocks noChangeAspect="1"/>
          </p:cNvPicPr>
          <p:nvPr/>
        </p:nvPicPr>
        <p:blipFill>
          <a:blip r:embed="rId10"/>
          <a:stretch>
            <a:fillRect/>
          </a:stretch>
        </p:blipFill>
        <p:spPr>
          <a:xfrm>
            <a:off x="3549397" y="4212422"/>
            <a:ext cx="2546603" cy="1755426"/>
          </a:xfrm>
          <a:prstGeom prst="rect">
            <a:avLst/>
          </a:prstGeom>
        </p:spPr>
      </p:pic>
      <p:pic>
        <p:nvPicPr>
          <p:cNvPr id="3" name="Picture 2">
            <a:extLst>
              <a:ext uri="{FF2B5EF4-FFF2-40B4-BE49-F238E27FC236}">
                <a16:creationId xmlns:a16="http://schemas.microsoft.com/office/drawing/2014/main" id="{C44A9D7E-B6D6-754A-4740-75320DD259BD}"/>
              </a:ext>
            </a:extLst>
          </p:cNvPr>
          <p:cNvPicPr>
            <a:picLocks noChangeAspect="1"/>
          </p:cNvPicPr>
          <p:nvPr/>
        </p:nvPicPr>
        <p:blipFill>
          <a:blip r:embed="rId11"/>
          <a:stretch>
            <a:fillRect/>
          </a:stretch>
        </p:blipFill>
        <p:spPr>
          <a:xfrm>
            <a:off x="204261" y="4074207"/>
            <a:ext cx="2460280" cy="1893641"/>
          </a:xfrm>
          <a:prstGeom prst="rect">
            <a:avLst/>
          </a:prstGeom>
        </p:spPr>
      </p:pic>
      <p:pic>
        <p:nvPicPr>
          <p:cNvPr id="6" name="Picture 5">
            <a:extLst>
              <a:ext uri="{FF2B5EF4-FFF2-40B4-BE49-F238E27FC236}">
                <a16:creationId xmlns:a16="http://schemas.microsoft.com/office/drawing/2014/main" id="{223E2D8A-1FC2-C4BA-407D-B6868496FA13}"/>
              </a:ext>
            </a:extLst>
          </p:cNvPr>
          <p:cNvPicPr>
            <a:picLocks noChangeAspect="1"/>
          </p:cNvPicPr>
          <p:nvPr/>
        </p:nvPicPr>
        <p:blipFill>
          <a:blip r:embed="rId12"/>
          <a:stretch>
            <a:fillRect/>
          </a:stretch>
        </p:blipFill>
        <p:spPr>
          <a:xfrm>
            <a:off x="6304902" y="3610166"/>
            <a:ext cx="1730989" cy="2419560"/>
          </a:xfrm>
          <a:prstGeom prst="rect">
            <a:avLst/>
          </a:prstGeom>
        </p:spPr>
      </p:pic>
      <p:sp>
        <p:nvSpPr>
          <p:cNvPr id="4" name="TextBox 3">
            <a:extLst>
              <a:ext uri="{FF2B5EF4-FFF2-40B4-BE49-F238E27FC236}">
                <a16:creationId xmlns:a16="http://schemas.microsoft.com/office/drawing/2014/main" id="{029310E6-60AF-4BFE-BE84-C31CD3056565}"/>
              </a:ext>
            </a:extLst>
          </p:cNvPr>
          <p:cNvSpPr txBox="1"/>
          <p:nvPr/>
        </p:nvSpPr>
        <p:spPr>
          <a:xfrm>
            <a:off x="4407876" y="-4416"/>
            <a:ext cx="3376247" cy="1015663"/>
          </a:xfrm>
          <a:prstGeom prst="rect">
            <a:avLst/>
          </a:prstGeom>
          <a:noFill/>
        </p:spPr>
        <p:txBody>
          <a:bodyPr wrap="square" rtlCol="0">
            <a:spAutoFit/>
          </a:bodyPr>
          <a:lstStyle/>
          <a:p>
            <a:r>
              <a:rPr lang="en-GB" sz="6000" b="1" dirty="0">
                <a:solidFill>
                  <a:schemeClr val="bg1"/>
                </a:solidFill>
                <a:latin typeface="+mj-lt"/>
              </a:rPr>
              <a:t>Resources</a:t>
            </a:r>
          </a:p>
        </p:txBody>
      </p:sp>
      <p:pic>
        <p:nvPicPr>
          <p:cNvPr id="21" name="Picture 20">
            <a:extLst>
              <a:ext uri="{FF2B5EF4-FFF2-40B4-BE49-F238E27FC236}">
                <a16:creationId xmlns:a16="http://schemas.microsoft.com/office/drawing/2014/main" id="{78FBB159-DA49-4832-1835-F64B2C8B2763}"/>
              </a:ext>
            </a:extLst>
          </p:cNvPr>
          <p:cNvPicPr>
            <a:picLocks noChangeAspect="1"/>
          </p:cNvPicPr>
          <p:nvPr/>
        </p:nvPicPr>
        <p:blipFill>
          <a:blip r:embed="rId13"/>
          <a:stretch>
            <a:fillRect/>
          </a:stretch>
        </p:blipFill>
        <p:spPr>
          <a:xfrm>
            <a:off x="1847124" y="1433088"/>
            <a:ext cx="1648637" cy="3136838"/>
          </a:xfrm>
          <a:prstGeom prst="rect">
            <a:avLst/>
          </a:prstGeom>
        </p:spPr>
      </p:pic>
      <p:pic>
        <p:nvPicPr>
          <p:cNvPr id="2" name="Picture 1" descr="A cartoon of a monster puzzle&#10;&#10;Description automatically generated">
            <a:extLst>
              <a:ext uri="{FF2B5EF4-FFF2-40B4-BE49-F238E27FC236}">
                <a16:creationId xmlns:a16="http://schemas.microsoft.com/office/drawing/2014/main" id="{D7D21C4D-761C-AC74-9BEC-0EB0F6D84AC5}"/>
              </a:ext>
            </a:extLst>
          </p:cNvPr>
          <p:cNvPicPr>
            <a:picLocks noChangeAspect="1"/>
          </p:cNvPicPr>
          <p:nvPr/>
        </p:nvPicPr>
        <p:blipFill>
          <a:blip r:embed="rId14"/>
          <a:stretch>
            <a:fillRect/>
          </a:stretch>
        </p:blipFill>
        <p:spPr>
          <a:xfrm>
            <a:off x="4327301" y="2665655"/>
            <a:ext cx="1197736" cy="1515960"/>
          </a:xfrm>
          <a:prstGeom prst="rect">
            <a:avLst/>
          </a:prstGeom>
        </p:spPr>
      </p:pic>
    </p:spTree>
    <p:extLst>
      <p:ext uri="{BB962C8B-B14F-4D97-AF65-F5344CB8AC3E}">
        <p14:creationId xmlns:p14="http://schemas.microsoft.com/office/powerpoint/2010/main" val="1025301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9FB8AB5-06E4-A86A-B847-5E798D07264C}"/>
              </a:ext>
            </a:extLst>
          </p:cNvPr>
          <p:cNvPicPr>
            <a:picLocks noChangeAspect="1"/>
          </p:cNvPicPr>
          <p:nvPr/>
        </p:nvPicPr>
        <p:blipFill>
          <a:blip r:embed="rId3"/>
          <a:stretch>
            <a:fillRect/>
          </a:stretch>
        </p:blipFill>
        <p:spPr>
          <a:xfrm>
            <a:off x="11094817" y="5566609"/>
            <a:ext cx="1011155" cy="1201939"/>
          </a:xfrm>
          <a:prstGeom prst="rect">
            <a:avLst/>
          </a:prstGeom>
        </p:spPr>
      </p:pic>
      <p:pic>
        <p:nvPicPr>
          <p:cNvPr id="4" name="Picture 3">
            <a:extLst>
              <a:ext uri="{FF2B5EF4-FFF2-40B4-BE49-F238E27FC236}">
                <a16:creationId xmlns:a16="http://schemas.microsoft.com/office/drawing/2014/main" id="{39E83430-FEAB-206A-56E8-3262B69D7CEB}"/>
              </a:ext>
            </a:extLst>
          </p:cNvPr>
          <p:cNvPicPr>
            <a:picLocks noChangeAspect="1"/>
          </p:cNvPicPr>
          <p:nvPr/>
        </p:nvPicPr>
        <p:blipFill>
          <a:blip r:embed="rId4"/>
          <a:stretch>
            <a:fillRect/>
          </a:stretch>
        </p:blipFill>
        <p:spPr>
          <a:xfrm>
            <a:off x="1081737" y="1174839"/>
            <a:ext cx="4864928" cy="4939518"/>
          </a:xfrm>
          <a:prstGeom prst="rect">
            <a:avLst/>
          </a:prstGeom>
        </p:spPr>
      </p:pic>
      <p:sp>
        <p:nvSpPr>
          <p:cNvPr id="5" name="TextBox 4">
            <a:extLst>
              <a:ext uri="{FF2B5EF4-FFF2-40B4-BE49-F238E27FC236}">
                <a16:creationId xmlns:a16="http://schemas.microsoft.com/office/drawing/2014/main" id="{693C9A5E-AC45-47B1-1ECA-B3682875111E}"/>
              </a:ext>
            </a:extLst>
          </p:cNvPr>
          <p:cNvSpPr txBox="1"/>
          <p:nvPr/>
        </p:nvSpPr>
        <p:spPr>
          <a:xfrm>
            <a:off x="6390481" y="1376545"/>
            <a:ext cx="5536207" cy="4549835"/>
          </a:xfrm>
          <a:prstGeom prst="rect">
            <a:avLst/>
          </a:prstGeom>
          <a:noFill/>
        </p:spPr>
        <p:txBody>
          <a:bodyPr wrap="square" lIns="91440" tIns="45720" rIns="91440" bIns="45720" rtlCol="0" anchor="t">
            <a:spAutoFit/>
          </a:bodyPr>
          <a:lstStyle/>
          <a:p>
            <a:pPr marL="457200" indent="-457200">
              <a:lnSpc>
                <a:spcPct val="150000"/>
              </a:lnSpc>
              <a:buFont typeface="Arial" panose="020B0604020202020204" pitchFamily="34" charset="0"/>
              <a:buChar char="•"/>
            </a:pPr>
            <a:r>
              <a:rPr lang="en-GB" sz="2800" dirty="0">
                <a:latin typeface="Calibri"/>
                <a:cs typeface="Calibri"/>
              </a:rPr>
              <a:t>Respect, trust, joy, justice, power, choice</a:t>
            </a:r>
          </a:p>
          <a:p>
            <a:pPr marL="457200" indent="-457200">
              <a:lnSpc>
                <a:spcPct val="150000"/>
              </a:lnSpc>
              <a:buFont typeface="Arial" panose="020B0604020202020204" pitchFamily="34" charset="0"/>
              <a:buChar char="•"/>
            </a:pPr>
            <a:r>
              <a:rPr lang="en-GB" sz="2800" dirty="0">
                <a:latin typeface="Calibri"/>
                <a:cs typeface="Calibri"/>
              </a:rPr>
              <a:t>Spiral curriculum</a:t>
            </a:r>
            <a:endParaRPr lang="en-GB" sz="2800">
              <a:cs typeface="Calibri"/>
            </a:endParaRPr>
          </a:p>
          <a:p>
            <a:pPr marL="457200" indent="-457200">
              <a:lnSpc>
                <a:spcPct val="150000"/>
              </a:lnSpc>
              <a:buFont typeface="Arial" panose="020B0604020202020204" pitchFamily="34" charset="0"/>
              <a:buChar char="•"/>
            </a:pPr>
            <a:r>
              <a:rPr lang="en-GB" sz="2800" dirty="0">
                <a:latin typeface="Calibri"/>
                <a:cs typeface="Calibri"/>
              </a:rPr>
              <a:t>Links with new PD curriculum</a:t>
            </a:r>
          </a:p>
          <a:p>
            <a:pPr marL="457200" indent="-457200">
              <a:lnSpc>
                <a:spcPct val="150000"/>
              </a:lnSpc>
              <a:buFont typeface="Arial" panose="020B0604020202020204" pitchFamily="34" charset="0"/>
              <a:buChar char="•"/>
            </a:pPr>
            <a:r>
              <a:rPr lang="en-GB" sz="2800" dirty="0">
                <a:latin typeface="Calibri"/>
                <a:cs typeface="Calibri"/>
              </a:rPr>
              <a:t>Great texts</a:t>
            </a:r>
          </a:p>
          <a:p>
            <a:pPr marL="457200" indent="-457200">
              <a:lnSpc>
                <a:spcPct val="150000"/>
              </a:lnSpc>
              <a:buFont typeface="Arial" panose="020B0604020202020204" pitchFamily="34" charset="0"/>
              <a:buChar char="•"/>
            </a:pPr>
            <a:r>
              <a:rPr lang="en-GB" sz="2800" dirty="0">
                <a:latin typeface="Calibri"/>
                <a:cs typeface="Calibri"/>
              </a:rPr>
              <a:t>Inclusive and empowering</a:t>
            </a:r>
          </a:p>
          <a:p>
            <a:pPr marL="457200" indent="-457200">
              <a:lnSpc>
                <a:spcPct val="150000"/>
              </a:lnSpc>
              <a:buFont typeface="Arial" panose="020B0604020202020204" pitchFamily="34" charset="0"/>
              <a:buChar char="•"/>
            </a:pPr>
            <a:r>
              <a:rPr lang="en-GB" sz="2800" dirty="0">
                <a:latin typeface="Calibri"/>
                <a:cs typeface="Calibri"/>
              </a:rPr>
              <a:t>SAFEGUARDING</a:t>
            </a:r>
          </a:p>
        </p:txBody>
      </p:sp>
      <p:sp>
        <p:nvSpPr>
          <p:cNvPr id="3" name="TextBox 2">
            <a:extLst>
              <a:ext uri="{FF2B5EF4-FFF2-40B4-BE49-F238E27FC236}">
                <a16:creationId xmlns:a16="http://schemas.microsoft.com/office/drawing/2014/main" id="{623BA68E-BDB0-423E-AF3B-4D84A714C83E}"/>
              </a:ext>
            </a:extLst>
          </p:cNvPr>
          <p:cNvSpPr txBox="1"/>
          <p:nvPr/>
        </p:nvSpPr>
        <p:spPr>
          <a:xfrm>
            <a:off x="3022209" y="0"/>
            <a:ext cx="6147582" cy="1015663"/>
          </a:xfrm>
          <a:prstGeom prst="rect">
            <a:avLst/>
          </a:prstGeom>
          <a:noFill/>
        </p:spPr>
        <p:txBody>
          <a:bodyPr wrap="square" rtlCol="0">
            <a:spAutoFit/>
          </a:bodyPr>
          <a:lstStyle/>
          <a:p>
            <a:r>
              <a:rPr lang="en-GB" sz="6000" b="1" dirty="0">
                <a:solidFill>
                  <a:schemeClr val="bg1"/>
                </a:solidFill>
                <a:latin typeface="+mj-lt"/>
              </a:rPr>
              <a:t>Repeated Themes</a:t>
            </a:r>
          </a:p>
        </p:txBody>
      </p:sp>
    </p:spTree>
    <p:extLst>
      <p:ext uri="{BB962C8B-B14F-4D97-AF65-F5344CB8AC3E}">
        <p14:creationId xmlns:p14="http://schemas.microsoft.com/office/powerpoint/2010/main" val="3712006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opcorn falling from the ground&#10;&#10;Description automatically generated">
            <a:extLst>
              <a:ext uri="{FF2B5EF4-FFF2-40B4-BE49-F238E27FC236}">
                <a16:creationId xmlns:a16="http://schemas.microsoft.com/office/drawing/2014/main" id="{9B74C812-E5A7-C498-590A-6ECBEA76E8B8}"/>
              </a:ext>
            </a:extLst>
          </p:cNvPr>
          <p:cNvPicPr>
            <a:picLocks noChangeAspect="1"/>
          </p:cNvPicPr>
          <p:nvPr/>
        </p:nvPicPr>
        <p:blipFill rotWithShape="1">
          <a:blip r:embed="rId3"/>
          <a:srcRect l="4433" r="10344" b="114"/>
          <a:stretch/>
        </p:blipFill>
        <p:spPr>
          <a:xfrm>
            <a:off x="6602116" y="1717759"/>
            <a:ext cx="4658763" cy="3685725"/>
          </a:xfrm>
          <a:prstGeom prst="rect">
            <a:avLst/>
          </a:prstGeom>
        </p:spPr>
      </p:pic>
      <p:sp>
        <p:nvSpPr>
          <p:cNvPr id="2" name="TextBox 1">
            <a:extLst>
              <a:ext uri="{FF2B5EF4-FFF2-40B4-BE49-F238E27FC236}">
                <a16:creationId xmlns:a16="http://schemas.microsoft.com/office/drawing/2014/main" id="{171185FB-D82C-4BA5-4D28-C2DBA2F5239F}"/>
              </a:ext>
            </a:extLst>
          </p:cNvPr>
          <p:cNvSpPr txBox="1"/>
          <p:nvPr/>
        </p:nvSpPr>
        <p:spPr>
          <a:xfrm>
            <a:off x="426398" y="1308295"/>
            <a:ext cx="5669602" cy="4504655"/>
          </a:xfrm>
          <a:prstGeom prst="rect">
            <a:avLst/>
          </a:prstGeom>
        </p:spPr>
        <p:txBody>
          <a:bodyPr vert="horz" lIns="91440" tIns="45720" rIns="91440" bIns="45720" rtlCol="0" anchor="b">
            <a:noAutofit/>
          </a:bodyPr>
          <a:lstStyle/>
          <a:p>
            <a:pPr marL="685800" indent="-685800">
              <a:lnSpc>
                <a:spcPct val="90000"/>
              </a:lnSpc>
              <a:spcBef>
                <a:spcPct val="0"/>
              </a:spcBef>
              <a:spcAft>
                <a:spcPts val="600"/>
              </a:spcAft>
              <a:buFont typeface="Arial"/>
              <a:buChar char="•"/>
            </a:pPr>
            <a:r>
              <a:rPr lang="en-US" sz="2000" dirty="0">
                <a:latin typeface="Calibri"/>
                <a:ea typeface="+mj-ea"/>
                <a:cs typeface="Calibri Light"/>
              </a:rPr>
              <a:t>The normal range for the onset of puberty is between 8 and 14</a:t>
            </a:r>
          </a:p>
          <a:p>
            <a:pPr>
              <a:lnSpc>
                <a:spcPct val="90000"/>
              </a:lnSpc>
              <a:spcBef>
                <a:spcPct val="0"/>
              </a:spcBef>
              <a:spcAft>
                <a:spcPts val="600"/>
              </a:spcAft>
            </a:pPr>
            <a:endParaRPr lang="en-US" sz="2000" dirty="0">
              <a:latin typeface="Calibri"/>
              <a:ea typeface="+mj-ea"/>
              <a:cs typeface="Calibri Light"/>
            </a:endParaRPr>
          </a:p>
          <a:p>
            <a:pPr marL="685800" indent="-685800">
              <a:lnSpc>
                <a:spcPct val="90000"/>
              </a:lnSpc>
              <a:spcBef>
                <a:spcPct val="0"/>
              </a:spcBef>
              <a:spcAft>
                <a:spcPts val="600"/>
              </a:spcAft>
              <a:buFont typeface="Arial"/>
              <a:buChar char="•"/>
            </a:pPr>
            <a:r>
              <a:rPr lang="en-US" sz="2000" dirty="0">
                <a:latin typeface="Calibri"/>
                <a:ea typeface="+mj-ea"/>
                <a:cs typeface="Calibri Light"/>
              </a:rPr>
              <a:t>To promote good mental health children need to be prepared for these changes. They must also be confident that each individual is unique and they won't all have the same experiences at the same time</a:t>
            </a:r>
          </a:p>
          <a:p>
            <a:pPr marL="685800" indent="-685800">
              <a:lnSpc>
                <a:spcPct val="90000"/>
              </a:lnSpc>
              <a:spcBef>
                <a:spcPct val="0"/>
              </a:spcBef>
              <a:spcAft>
                <a:spcPts val="600"/>
              </a:spcAft>
              <a:buFont typeface="Arial"/>
              <a:buChar char="•"/>
            </a:pPr>
            <a:endParaRPr lang="en-US" sz="2000" dirty="0">
              <a:latin typeface="Calibri"/>
              <a:ea typeface="+mj-ea"/>
              <a:cs typeface="Calibri Light"/>
            </a:endParaRPr>
          </a:p>
          <a:p>
            <a:pPr marL="685800" indent="-685800">
              <a:lnSpc>
                <a:spcPct val="90000"/>
              </a:lnSpc>
              <a:spcBef>
                <a:spcPct val="0"/>
              </a:spcBef>
              <a:spcAft>
                <a:spcPts val="600"/>
              </a:spcAft>
              <a:buFont typeface="Arial"/>
              <a:buChar char="•"/>
            </a:pPr>
            <a:r>
              <a:rPr lang="en-US" sz="2000" dirty="0">
                <a:latin typeface="Calibri"/>
                <a:ea typeface="+mj-ea"/>
                <a:cs typeface="Calibri Light"/>
              </a:rPr>
              <a:t>It is important to teach boys and girls together so they can be sympathetic to the changes others will experience. We aim to demystify and promote acceptance and empathy for our differences.</a:t>
            </a:r>
          </a:p>
        </p:txBody>
      </p:sp>
      <p:sp>
        <p:nvSpPr>
          <p:cNvPr id="3" name="TextBox 2">
            <a:extLst>
              <a:ext uri="{FF2B5EF4-FFF2-40B4-BE49-F238E27FC236}">
                <a16:creationId xmlns:a16="http://schemas.microsoft.com/office/drawing/2014/main" id="{65AF7AD9-3D0A-4F68-858A-C2EB5ADD8CEA}"/>
              </a:ext>
            </a:extLst>
          </p:cNvPr>
          <p:cNvSpPr txBox="1"/>
          <p:nvPr/>
        </p:nvSpPr>
        <p:spPr>
          <a:xfrm>
            <a:off x="3261199" y="29387"/>
            <a:ext cx="5669602" cy="1015663"/>
          </a:xfrm>
          <a:prstGeom prst="rect">
            <a:avLst/>
          </a:prstGeom>
          <a:noFill/>
        </p:spPr>
        <p:txBody>
          <a:bodyPr wrap="square" rtlCol="0">
            <a:spAutoFit/>
          </a:bodyPr>
          <a:lstStyle/>
          <a:p>
            <a:r>
              <a:rPr lang="en-GB" sz="6000" b="1" dirty="0">
                <a:solidFill>
                  <a:schemeClr val="bg1"/>
                </a:solidFill>
                <a:latin typeface="+mj-lt"/>
              </a:rPr>
              <a:t>When and How?</a:t>
            </a:r>
          </a:p>
        </p:txBody>
      </p:sp>
    </p:spTree>
    <p:extLst>
      <p:ext uri="{BB962C8B-B14F-4D97-AF65-F5344CB8AC3E}">
        <p14:creationId xmlns:p14="http://schemas.microsoft.com/office/powerpoint/2010/main" val="1349346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3AA49E7-868E-4E79-9B55-070D32EF81F9}"/>
              </a:ext>
            </a:extLst>
          </p:cNvPr>
          <p:cNvSpPr txBox="1"/>
          <p:nvPr/>
        </p:nvSpPr>
        <p:spPr>
          <a:xfrm>
            <a:off x="4867421" y="0"/>
            <a:ext cx="4206240" cy="1015663"/>
          </a:xfrm>
          <a:prstGeom prst="rect">
            <a:avLst/>
          </a:prstGeom>
          <a:noFill/>
        </p:spPr>
        <p:txBody>
          <a:bodyPr wrap="square" rtlCol="0">
            <a:spAutoFit/>
          </a:bodyPr>
          <a:lstStyle/>
          <a:p>
            <a:r>
              <a:rPr lang="en-GB" sz="6000" b="1" dirty="0">
                <a:solidFill>
                  <a:schemeClr val="bg1"/>
                </a:solidFill>
                <a:latin typeface="+mj-lt"/>
              </a:rPr>
              <a:t>What?</a:t>
            </a:r>
          </a:p>
        </p:txBody>
      </p:sp>
      <p:pic>
        <p:nvPicPr>
          <p:cNvPr id="3" name="Picture 2" descr="A screenshot of a chart&#10;&#10;Description automatically generated">
            <a:extLst>
              <a:ext uri="{FF2B5EF4-FFF2-40B4-BE49-F238E27FC236}">
                <a16:creationId xmlns:a16="http://schemas.microsoft.com/office/drawing/2014/main" id="{71D0A7B2-D796-9E50-3C13-E33850ED5E77}"/>
              </a:ext>
            </a:extLst>
          </p:cNvPr>
          <p:cNvPicPr>
            <a:picLocks noChangeAspect="1"/>
          </p:cNvPicPr>
          <p:nvPr/>
        </p:nvPicPr>
        <p:blipFill>
          <a:blip r:embed="rId3"/>
          <a:stretch>
            <a:fillRect/>
          </a:stretch>
        </p:blipFill>
        <p:spPr>
          <a:xfrm>
            <a:off x="304800" y="1973766"/>
            <a:ext cx="2743200" cy="2910468"/>
          </a:xfrm>
          <a:prstGeom prst="rect">
            <a:avLst/>
          </a:prstGeom>
        </p:spPr>
      </p:pic>
      <p:pic>
        <p:nvPicPr>
          <p:cNvPr id="5" name="Picture 4" descr="A chart with text on it&#10;&#10;Description automatically generated">
            <a:extLst>
              <a:ext uri="{FF2B5EF4-FFF2-40B4-BE49-F238E27FC236}">
                <a16:creationId xmlns:a16="http://schemas.microsoft.com/office/drawing/2014/main" id="{9291F21F-876C-DB62-00E6-E2944E45B7B1}"/>
              </a:ext>
            </a:extLst>
          </p:cNvPr>
          <p:cNvPicPr>
            <a:picLocks noChangeAspect="1"/>
          </p:cNvPicPr>
          <p:nvPr/>
        </p:nvPicPr>
        <p:blipFill>
          <a:blip r:embed="rId4"/>
          <a:stretch>
            <a:fillRect/>
          </a:stretch>
        </p:blipFill>
        <p:spPr>
          <a:xfrm>
            <a:off x="3287486" y="2160603"/>
            <a:ext cx="2743200" cy="2536794"/>
          </a:xfrm>
          <a:prstGeom prst="rect">
            <a:avLst/>
          </a:prstGeom>
        </p:spPr>
      </p:pic>
      <p:pic>
        <p:nvPicPr>
          <p:cNvPr id="7" name="Picture 6">
            <a:extLst>
              <a:ext uri="{FF2B5EF4-FFF2-40B4-BE49-F238E27FC236}">
                <a16:creationId xmlns:a16="http://schemas.microsoft.com/office/drawing/2014/main" id="{F319EB93-0205-B1BC-8541-AE063B89EEFD}"/>
              </a:ext>
            </a:extLst>
          </p:cNvPr>
          <p:cNvPicPr>
            <a:picLocks noChangeAspect="1"/>
          </p:cNvPicPr>
          <p:nvPr/>
        </p:nvPicPr>
        <p:blipFill>
          <a:blip r:embed="rId5"/>
          <a:stretch>
            <a:fillRect/>
          </a:stretch>
        </p:blipFill>
        <p:spPr>
          <a:xfrm>
            <a:off x="9185783" y="2388169"/>
            <a:ext cx="2743200" cy="2311462"/>
          </a:xfrm>
          <a:prstGeom prst="rect">
            <a:avLst/>
          </a:prstGeom>
        </p:spPr>
      </p:pic>
      <p:pic>
        <p:nvPicPr>
          <p:cNvPr id="4" name="Picture 3" descr="A chart with text on it&#10;&#10;Description automatically generated">
            <a:extLst>
              <a:ext uri="{FF2B5EF4-FFF2-40B4-BE49-F238E27FC236}">
                <a16:creationId xmlns:a16="http://schemas.microsoft.com/office/drawing/2014/main" id="{14BA2B9B-71C1-72AA-1F4B-E93144930C97}"/>
              </a:ext>
            </a:extLst>
          </p:cNvPr>
          <p:cNvPicPr>
            <a:picLocks noChangeAspect="1"/>
          </p:cNvPicPr>
          <p:nvPr/>
        </p:nvPicPr>
        <p:blipFill>
          <a:blip r:embed="rId6"/>
          <a:stretch>
            <a:fillRect/>
          </a:stretch>
        </p:blipFill>
        <p:spPr>
          <a:xfrm>
            <a:off x="6270812" y="2060279"/>
            <a:ext cx="2743200" cy="2871913"/>
          </a:xfrm>
          <a:prstGeom prst="rect">
            <a:avLst/>
          </a:prstGeom>
        </p:spPr>
      </p:pic>
    </p:spTree>
    <p:extLst>
      <p:ext uri="{BB962C8B-B14F-4D97-AF65-F5344CB8AC3E}">
        <p14:creationId xmlns:p14="http://schemas.microsoft.com/office/powerpoint/2010/main" val="3926974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3AA49E7-868E-4E79-9B55-070D32EF81F9}"/>
              </a:ext>
            </a:extLst>
          </p:cNvPr>
          <p:cNvSpPr txBox="1"/>
          <p:nvPr/>
        </p:nvSpPr>
        <p:spPr>
          <a:xfrm>
            <a:off x="3993362" y="0"/>
            <a:ext cx="4206240" cy="1015663"/>
          </a:xfrm>
          <a:prstGeom prst="rect">
            <a:avLst/>
          </a:prstGeom>
          <a:noFill/>
        </p:spPr>
        <p:txBody>
          <a:bodyPr wrap="square" lIns="91440" tIns="45720" rIns="91440" bIns="45720" rtlCol="0" anchor="t">
            <a:spAutoFit/>
          </a:bodyPr>
          <a:lstStyle/>
          <a:p>
            <a:r>
              <a:rPr lang="en-GB" sz="6000" b="1" dirty="0">
                <a:solidFill>
                  <a:schemeClr val="bg1"/>
                </a:solidFill>
                <a:latin typeface="+mj-lt"/>
              </a:rPr>
              <a:t>Next steps...</a:t>
            </a:r>
          </a:p>
        </p:txBody>
      </p:sp>
      <p:sp>
        <p:nvSpPr>
          <p:cNvPr id="4" name="TextBox 3">
            <a:extLst>
              <a:ext uri="{FF2B5EF4-FFF2-40B4-BE49-F238E27FC236}">
                <a16:creationId xmlns:a16="http://schemas.microsoft.com/office/drawing/2014/main" id="{428ED7D0-0DD8-894D-4154-07B3EB08600A}"/>
              </a:ext>
            </a:extLst>
          </p:cNvPr>
          <p:cNvSpPr txBox="1"/>
          <p:nvPr/>
        </p:nvSpPr>
        <p:spPr>
          <a:xfrm>
            <a:off x="352985" y="1445558"/>
            <a:ext cx="11438964"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panose="020B0604020202020204" pitchFamily="34" charset="0"/>
              <a:buChar char="•"/>
            </a:pPr>
            <a:r>
              <a:rPr lang="en-GB" sz="3200" dirty="0">
                <a:cs typeface="Calibri" panose="020F0502020204030204"/>
              </a:rPr>
              <a:t>Meet with teachers from year groups to plan lessons</a:t>
            </a:r>
          </a:p>
          <a:p>
            <a:pPr marL="285750" indent="-285750">
              <a:buFont typeface="Arial" panose="020B0604020202020204" pitchFamily="34" charset="0"/>
              <a:buChar char="•"/>
            </a:pPr>
            <a:r>
              <a:rPr lang="en-GB" sz="3200" dirty="0">
                <a:cs typeface="Calibri" panose="020F0502020204030204"/>
              </a:rPr>
              <a:t>Publish resources and overviews on new website</a:t>
            </a:r>
          </a:p>
          <a:p>
            <a:pPr marL="285750" indent="-285750">
              <a:buFont typeface="Arial" panose="020B0604020202020204" pitchFamily="34" charset="0"/>
              <a:buChar char="•"/>
            </a:pPr>
            <a:r>
              <a:rPr lang="en-GB" sz="3200" dirty="0">
                <a:cs typeface="Calibri" panose="020F0502020204030204"/>
              </a:rPr>
              <a:t>Email parents in advance of lessons to highlight upcoming coverage</a:t>
            </a:r>
          </a:p>
          <a:p>
            <a:pPr marL="285750" indent="-285750">
              <a:buFont typeface="Arial" panose="020B0604020202020204" pitchFamily="34" charset="0"/>
              <a:buChar char="•"/>
            </a:pPr>
            <a:r>
              <a:rPr lang="en-GB" sz="3200" dirty="0">
                <a:cs typeface="Calibri" panose="020F0502020204030204"/>
              </a:rPr>
              <a:t>Continue to work with parents and wider school community to ensure needs of the children are being met</a:t>
            </a:r>
          </a:p>
          <a:p>
            <a:pPr marL="285750" indent="-285750">
              <a:buFont typeface="Arial" panose="020B0604020202020204" pitchFamily="34" charset="0"/>
              <a:buChar char="•"/>
            </a:pPr>
            <a:r>
              <a:rPr lang="en-GB" sz="3200" dirty="0">
                <a:cs typeface="Calibri" panose="020F0502020204030204"/>
              </a:rPr>
              <a:t>Remain informed on Government guidance and Surrey recommendations</a:t>
            </a:r>
          </a:p>
          <a:p>
            <a:pPr marL="285750" indent="-285750">
              <a:buFont typeface="Arial" panose="020B0604020202020204" pitchFamily="34" charset="0"/>
              <a:buChar char="•"/>
            </a:pPr>
            <a:r>
              <a:rPr lang="en-GB" sz="3200" dirty="0">
                <a:cs typeface="Calibri" panose="020F0502020204030204"/>
              </a:rPr>
              <a:t>Ensure staff are kept up to date with new training</a:t>
            </a:r>
          </a:p>
        </p:txBody>
      </p:sp>
    </p:spTree>
    <p:extLst>
      <p:ext uri="{BB962C8B-B14F-4D97-AF65-F5344CB8AC3E}">
        <p14:creationId xmlns:p14="http://schemas.microsoft.com/office/powerpoint/2010/main" val="21552474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3AA49E7-868E-4E79-9B55-070D32EF81F9}"/>
              </a:ext>
            </a:extLst>
          </p:cNvPr>
          <p:cNvSpPr txBox="1"/>
          <p:nvPr/>
        </p:nvSpPr>
        <p:spPr>
          <a:xfrm>
            <a:off x="3281921" y="0"/>
            <a:ext cx="5628158" cy="1015663"/>
          </a:xfrm>
          <a:prstGeom prst="rect">
            <a:avLst/>
          </a:prstGeom>
          <a:noFill/>
        </p:spPr>
        <p:txBody>
          <a:bodyPr wrap="square" lIns="91440" tIns="45720" rIns="91440" bIns="45720" rtlCol="0" anchor="t">
            <a:spAutoFit/>
          </a:bodyPr>
          <a:lstStyle/>
          <a:p>
            <a:r>
              <a:rPr lang="en-GB" sz="6000" b="1" dirty="0">
                <a:solidFill>
                  <a:schemeClr val="bg1"/>
                </a:solidFill>
                <a:latin typeface="+mj-lt"/>
              </a:rPr>
              <a:t>Please remember</a:t>
            </a:r>
          </a:p>
        </p:txBody>
      </p:sp>
      <p:sp>
        <p:nvSpPr>
          <p:cNvPr id="4" name="TextBox 3">
            <a:extLst>
              <a:ext uri="{FF2B5EF4-FFF2-40B4-BE49-F238E27FC236}">
                <a16:creationId xmlns:a16="http://schemas.microsoft.com/office/drawing/2014/main" id="{428ED7D0-0DD8-894D-4154-07B3EB08600A}"/>
              </a:ext>
            </a:extLst>
          </p:cNvPr>
          <p:cNvSpPr txBox="1"/>
          <p:nvPr/>
        </p:nvSpPr>
        <p:spPr>
          <a:xfrm>
            <a:off x="147619" y="1313478"/>
            <a:ext cx="11896762" cy="47089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000" dirty="0">
                <a:cs typeface="Calibri" panose="020F0502020204030204"/>
              </a:rPr>
              <a:t>We are still in the planning phase</a:t>
            </a:r>
            <a:r>
              <a:rPr lang="en-GB" sz="3000" dirty="0"/>
              <a:t> of the curriculum and the consultation on Wednesday 6</a:t>
            </a:r>
            <a:r>
              <a:rPr lang="en-GB" sz="3000" baseline="30000" dirty="0"/>
              <a:t>th</a:t>
            </a:r>
            <a:r>
              <a:rPr lang="en-GB" sz="3000" dirty="0"/>
              <a:t> December will inform our lesson plans. It was an invaluable opportunity to listen to feedback and make any necessary adjustments to suit the needs of the community. As soon as we have the final scheme planned we will share resources with parents and then inform you of how to request to withdraw your child should you still wish to do so. I estimate this being around February 2024 with the children receiving the lessons in March 2024. If you have any further questions or comments please contact the Personal Development lead </a:t>
            </a:r>
            <a:r>
              <a:rPr lang="en-GB" sz="3000" dirty="0">
                <a:hlinkClick r:id="rId3"/>
              </a:rPr>
              <a:t>l.moore@mgjs.org</a:t>
            </a:r>
            <a:r>
              <a:rPr lang="en-GB" sz="3000" dirty="0"/>
              <a:t> and we will endeavour to reply as soon as we can.</a:t>
            </a:r>
            <a:endParaRPr lang="en-GB" sz="3000" dirty="0">
              <a:cs typeface="Calibri" panose="020F0502020204030204"/>
            </a:endParaRPr>
          </a:p>
        </p:txBody>
      </p:sp>
    </p:spTree>
    <p:extLst>
      <p:ext uri="{BB962C8B-B14F-4D97-AF65-F5344CB8AC3E}">
        <p14:creationId xmlns:p14="http://schemas.microsoft.com/office/powerpoint/2010/main" val="24879678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292</TotalTime>
  <Words>2726</Words>
  <Application>Microsoft Office PowerPoint</Application>
  <PresentationFormat>Widescreen</PresentationFormat>
  <Paragraphs>143</Paragraphs>
  <Slides>16</Slides>
  <Notes>16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Office Theme</vt:lpstr>
      <vt:lpstr>Aims for session</vt:lpstr>
      <vt:lpstr>Quick Quiz</vt:lpstr>
      <vt:lpstr>PowerPoint Presentation</vt:lpstr>
      <vt:lpstr>Quick Quiz</vt:lpstr>
      <vt:lpstr>Quick Quiz</vt:lpstr>
      <vt:lpstr>Statutory Guidance</vt:lpstr>
      <vt:lpstr>Statutory Guidance</vt:lpstr>
      <vt:lpstr>Training and research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AT MGJS</dc:title>
  <dc:creator>Lorna Moore</dc:creator>
  <cp:lastModifiedBy>Lorna Moore</cp:lastModifiedBy>
  <cp:revision>769</cp:revision>
  <dcterms:created xsi:type="dcterms:W3CDTF">2023-06-06T10:54:33Z</dcterms:created>
  <dcterms:modified xsi:type="dcterms:W3CDTF">2023-12-08T16:53:48Z</dcterms:modified>
</cp:coreProperties>
</file>