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6" r:id="rId3"/>
    <p:sldId id="261" r:id="rId4"/>
    <p:sldId id="262" r:id="rId5"/>
    <p:sldId id="267" r:id="rId6"/>
    <p:sldId id="268" r:id="rId7"/>
    <p:sldId id="266" r:id="rId8"/>
    <p:sldId id="294" r:id="rId9"/>
    <p:sldId id="269" r:id="rId10"/>
    <p:sldId id="264" r:id="rId11"/>
    <p:sldId id="274" r:id="rId12"/>
    <p:sldId id="271" r:id="rId13"/>
    <p:sldId id="275" r:id="rId14"/>
    <p:sldId id="276" r:id="rId15"/>
    <p:sldId id="277" r:id="rId16"/>
    <p:sldId id="272" r:id="rId17"/>
    <p:sldId id="278" r:id="rId18"/>
    <p:sldId id="279" r:id="rId19"/>
    <p:sldId id="280" r:id="rId20"/>
    <p:sldId id="281" r:id="rId21"/>
    <p:sldId id="282" r:id="rId22"/>
    <p:sldId id="283" r:id="rId23"/>
    <p:sldId id="284" r:id="rId24"/>
    <p:sldId id="285" r:id="rId25"/>
    <p:sldId id="286" r:id="rId26"/>
    <p:sldId id="287" r:id="rId27"/>
    <p:sldId id="288" r:id="rId28"/>
    <p:sldId id="289" r:id="rId29"/>
    <p:sldId id="290" r:id="rId30"/>
    <p:sldId id="291" r:id="rId31"/>
    <p:sldId id="292" r:id="rId32"/>
    <p:sldId id="273" r:id="rId33"/>
    <p:sldId id="270" r:id="rId34"/>
    <p:sldId id="293"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6F2EA"/>
    <a:srgbClr val="8BFCE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5062D8-AF94-3C8C-8590-D28B1C394804}" v="2375" dt="2026-02-18T14:28:31.777"/>
    <p1510:client id="{3CB2B94E-89B0-A355-7741-1A395D571609}" v="1989" dt="2026-02-18T13:06:08.33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p:scale>
          <a:sx n="75" d="100"/>
          <a:sy n="75" d="100"/>
        </p:scale>
        <p:origin x="132" y="-1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2/24/2026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2/24/2026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2/24/2026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2/24/2026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2/24/2026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video" Target="https://www.youtube.com/embed/Bjee0QgqC10?feature=oembed" TargetMode="External"/><Relationship Id="rId5" Type="http://schemas.openxmlformats.org/officeDocument/2006/relationships/image" Target="../media/image5.jpeg"/><Relationship Id="rId4" Type="http://schemas.openxmlformats.org/officeDocument/2006/relationships/image" Target="../media/image2.jpe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video" Target="https://www.youtube.com/embed/Y6eFTuh0bxY?feature=oembed" TargetMode="External"/><Relationship Id="rId5" Type="http://schemas.openxmlformats.org/officeDocument/2006/relationships/image" Target="../media/image6.jpeg"/><Relationship Id="rId4" Type="http://schemas.openxmlformats.org/officeDocument/2006/relationships/image" Target="../media/image2.jpe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video" Target="https://www.youtube.com/embed/6HygVJA6AgQ?feature=oembed" TargetMode="External"/><Relationship Id="rId5" Type="http://schemas.openxmlformats.org/officeDocument/2006/relationships/image" Target="../media/image7.jpeg"/><Relationship Id="rId4" Type="http://schemas.openxmlformats.org/officeDocument/2006/relationships/image" Target="../media/image2.jpe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video" Target="https://www.youtube.com/embed/vXrQ_FhZmos?feature=oembed" TargetMode="External"/><Relationship Id="rId5" Type="http://schemas.openxmlformats.org/officeDocument/2006/relationships/image" Target="../media/image9.jpeg"/><Relationship Id="rId4" Type="http://schemas.openxmlformats.org/officeDocument/2006/relationships/image" Target="../media/image2.jpeg"/></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video" Target="https://www.youtube.com/embed/vMRHCYq7oBU?feature=oembed" TargetMode="External"/><Relationship Id="rId5" Type="http://schemas.openxmlformats.org/officeDocument/2006/relationships/image" Target="../media/image10.jpeg"/><Relationship Id="rId4" Type="http://schemas.openxmlformats.org/officeDocument/2006/relationships/image" Target="../media/image2.jpeg"/></Relationships>
</file>

<file path=ppt/slides/_rels/slide3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6C7CB230-4D4C-B29E-608B-009341D4C715}"/>
              </a:ext>
            </a:extLst>
          </p:cNvPr>
          <p:cNvGrpSpPr/>
          <p:nvPr/>
        </p:nvGrpSpPr>
        <p:grpSpPr>
          <a:xfrm>
            <a:off x="561" y="73225"/>
            <a:ext cx="12189438" cy="6704639"/>
            <a:chOff x="561" y="52348"/>
            <a:chExt cx="12189438" cy="6704639"/>
          </a:xfrm>
        </p:grpSpPr>
        <p:sp>
          <p:nvSpPr>
            <p:cNvPr id="4" name="Rectangle 3">
              <a:extLst>
                <a:ext uri="{FF2B5EF4-FFF2-40B4-BE49-F238E27FC236}">
                  <a16:creationId xmlns:a16="http://schemas.microsoft.com/office/drawing/2014/main" id="{A426ABB0-0D89-65E0-3C1E-931C70674DAA}"/>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oster of an elephant holding an umbrella and a cat&#10;&#10;Description automatically generated">
              <a:extLst>
                <a:ext uri="{FF2B5EF4-FFF2-40B4-BE49-F238E27FC236}">
                  <a16:creationId xmlns:a16="http://schemas.microsoft.com/office/drawing/2014/main" id="{99DE2A3E-CF2A-A15F-6FF2-05C36AA459CE}"/>
                </a:ext>
              </a:extLst>
            </p:cNvPr>
            <p:cNvPicPr>
              <a:picLocks noChangeAspect="1"/>
            </p:cNvPicPr>
            <p:nvPr/>
          </p:nvPicPr>
          <p:blipFill>
            <a:blip r:embed="rId2"/>
            <a:stretch>
              <a:fillRect/>
            </a:stretch>
          </p:blipFill>
          <p:spPr>
            <a:xfrm>
              <a:off x="4472549" y="1811086"/>
              <a:ext cx="3721193" cy="4173525"/>
            </a:xfrm>
            <a:prstGeom prst="rect">
              <a:avLst/>
            </a:prstGeom>
          </p:spPr>
        </p:pic>
        <p:sp>
          <p:nvSpPr>
            <p:cNvPr id="6" name="Rectangle 5">
              <a:extLst>
                <a:ext uri="{FF2B5EF4-FFF2-40B4-BE49-F238E27FC236}">
                  <a16:creationId xmlns:a16="http://schemas.microsoft.com/office/drawing/2014/main" id="{DE31D281-45EE-4C29-D934-55E4CC6755ED}"/>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1B4F6A4D-362E-EE05-0B6F-67AED0CCCA29}"/>
              </a:ext>
            </a:extLst>
          </p:cNvPr>
          <p:cNvPicPr>
            <a:picLocks noChangeAspect="1"/>
          </p:cNvPicPr>
          <p:nvPr/>
        </p:nvPicPr>
        <p:blipFill>
          <a:blip r:embed="rId3"/>
          <a:stretch>
            <a:fillRect/>
          </a:stretch>
        </p:blipFill>
        <p:spPr>
          <a:xfrm>
            <a:off x="10676676" y="5184797"/>
            <a:ext cx="1444017" cy="1112599"/>
          </a:xfrm>
          <a:prstGeom prst="rect">
            <a:avLst/>
          </a:prstGeom>
        </p:spPr>
      </p:pic>
      <p:sp>
        <p:nvSpPr>
          <p:cNvPr id="2" name="TextBox 1">
            <a:extLst>
              <a:ext uri="{FF2B5EF4-FFF2-40B4-BE49-F238E27FC236}">
                <a16:creationId xmlns:a16="http://schemas.microsoft.com/office/drawing/2014/main" id="{82999B37-CCA1-4D4A-A0EB-8A7BDD78A6BD}"/>
              </a:ext>
            </a:extLst>
          </p:cNvPr>
          <p:cNvSpPr txBox="1"/>
          <p:nvPr/>
        </p:nvSpPr>
        <p:spPr>
          <a:xfrm>
            <a:off x="1278373" y="196241"/>
            <a:ext cx="9632288" cy="646331"/>
          </a:xfrm>
          <a:prstGeom prst="rect">
            <a:avLst/>
          </a:prstGeom>
          <a:noFill/>
        </p:spPr>
        <p:txBody>
          <a:bodyPr wrap="square" lIns="91440" tIns="45720" rIns="91440" bIns="45720" rtlCol="0" anchor="t">
            <a:spAutoFit/>
          </a:bodyPr>
          <a:lstStyle/>
          <a:p>
            <a:pPr algn="ctr"/>
            <a:r>
              <a:rPr lang="en-US" sz="3600">
                <a:solidFill>
                  <a:schemeClr val="bg1"/>
                </a:solidFill>
                <a:latin typeface="Comic Sans MS"/>
              </a:rPr>
              <a:t>Lesson 1 – Repeated Themes &amp; APL</a:t>
            </a:r>
            <a:endParaRPr lang="en-GB" sz="3200"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15646722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p:cNvGrpSpPr/>
        <p:nvPr/>
      </p:nvGrpSpPr>
      <p:grpSpPr>
        <a:xfrm>
          <a:off x="0" y="0"/>
          <a:ext cx="0" cy="0"/>
          <a:chOff x="0" y="0"/>
          <a:chExt cx="0" cy="0"/>
        </a:xfrm>
      </p:grpSpPr>
      <p:graphicFrame>
        <p:nvGraphicFramePr>
          <p:cNvPr id="11" name="Table 10">
            <a:extLst>
              <a:ext uri="{FF2B5EF4-FFF2-40B4-BE49-F238E27FC236}">
                <a16:creationId xmlns:a16="http://schemas.microsoft.com/office/drawing/2014/main" id="{C4070AD7-AF36-796B-7CCF-BD23DDC20A7F}"/>
              </a:ext>
            </a:extLst>
          </p:cNvPr>
          <p:cNvGraphicFramePr>
            <a:graphicFrameLocks noGrp="1"/>
          </p:cNvGraphicFramePr>
          <p:nvPr>
            <p:extLst>
              <p:ext uri="{D42A27DB-BD31-4B8C-83A1-F6EECF244321}">
                <p14:modId xmlns:p14="http://schemas.microsoft.com/office/powerpoint/2010/main" val="2060660202"/>
              </p:ext>
            </p:extLst>
          </p:nvPr>
        </p:nvGraphicFramePr>
        <p:xfrm>
          <a:off x="454264" y="1245242"/>
          <a:ext cx="11356875" cy="3638774"/>
        </p:xfrm>
        <a:graphic>
          <a:graphicData uri="http://schemas.openxmlformats.org/drawingml/2006/table">
            <a:tbl>
              <a:tblPr bandRow="1">
                <a:tableStyleId>{5C22544A-7EE6-4342-B048-85BDC9FD1C3A}</a:tableStyleId>
              </a:tblPr>
              <a:tblGrid>
                <a:gridCol w="662208">
                  <a:extLst>
                    <a:ext uri="{9D8B030D-6E8A-4147-A177-3AD203B41FA5}">
                      <a16:colId xmlns:a16="http://schemas.microsoft.com/office/drawing/2014/main" val="1496085154"/>
                    </a:ext>
                  </a:extLst>
                </a:gridCol>
                <a:gridCol w="1754852">
                  <a:extLst>
                    <a:ext uri="{9D8B030D-6E8A-4147-A177-3AD203B41FA5}">
                      <a16:colId xmlns:a16="http://schemas.microsoft.com/office/drawing/2014/main" val="3549560435"/>
                    </a:ext>
                  </a:extLst>
                </a:gridCol>
                <a:gridCol w="1787963">
                  <a:extLst>
                    <a:ext uri="{9D8B030D-6E8A-4147-A177-3AD203B41FA5}">
                      <a16:colId xmlns:a16="http://schemas.microsoft.com/office/drawing/2014/main" val="1443073819"/>
                    </a:ext>
                  </a:extLst>
                </a:gridCol>
                <a:gridCol w="1787963">
                  <a:extLst>
                    <a:ext uri="{9D8B030D-6E8A-4147-A177-3AD203B41FA5}">
                      <a16:colId xmlns:a16="http://schemas.microsoft.com/office/drawing/2014/main" val="2478711254"/>
                    </a:ext>
                  </a:extLst>
                </a:gridCol>
                <a:gridCol w="1787963">
                  <a:extLst>
                    <a:ext uri="{9D8B030D-6E8A-4147-A177-3AD203B41FA5}">
                      <a16:colId xmlns:a16="http://schemas.microsoft.com/office/drawing/2014/main" val="3606799814"/>
                    </a:ext>
                  </a:extLst>
                </a:gridCol>
                <a:gridCol w="1787963">
                  <a:extLst>
                    <a:ext uri="{9D8B030D-6E8A-4147-A177-3AD203B41FA5}">
                      <a16:colId xmlns:a16="http://schemas.microsoft.com/office/drawing/2014/main" val="1314348975"/>
                    </a:ext>
                  </a:extLst>
                </a:gridCol>
                <a:gridCol w="1787963">
                  <a:extLst>
                    <a:ext uri="{9D8B030D-6E8A-4147-A177-3AD203B41FA5}">
                      <a16:colId xmlns:a16="http://schemas.microsoft.com/office/drawing/2014/main" val="995047897"/>
                    </a:ext>
                  </a:extLst>
                </a:gridCol>
              </a:tblGrid>
              <a:tr h="449734">
                <a:tc>
                  <a:txBody>
                    <a:bodyPr/>
                    <a:lstStyle/>
                    <a:p>
                      <a:pPr algn="ctr" rtl="0" fontAlgn="base">
                        <a:lnSpc>
                          <a:spcPts val="1650"/>
                        </a:lnSpc>
                        <a:buNone/>
                      </a:pPr>
                      <a:r>
                        <a:rPr lang="en-GB" sz="1600" b="0" i="0">
                          <a:solidFill>
                            <a:srgbClr val="000000"/>
                          </a:solidFill>
                          <a:effectLst/>
                          <a:latin typeface="Comic Sans MS"/>
                        </a:rPr>
                        <a:t>Year </a:t>
                      </a:r>
                      <a:r>
                        <a:rPr lang="en-GB" sz="1600" b="0" i="0" dirty="0">
                          <a:solidFill>
                            <a:srgbClr val="000000"/>
                          </a:solidFill>
                          <a:effectLst/>
                          <a:latin typeface="Comic Sans MS"/>
                        </a:rPr>
                        <a:t> </a:t>
                      </a:r>
                      <a:endParaRPr lang="en-GB" sz="1600" b="0" i="0" dirty="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A8D08D"/>
                    </a:solidFill>
                  </a:tcPr>
                </a:tc>
                <a:tc>
                  <a:txBody>
                    <a:bodyPr/>
                    <a:lstStyle/>
                    <a:p>
                      <a:pPr algn="ctr" rtl="0" fontAlgn="base">
                        <a:lnSpc>
                          <a:spcPts val="1650"/>
                        </a:lnSpc>
                        <a:buNone/>
                      </a:pPr>
                      <a:r>
                        <a:rPr lang="en-GB" sz="1600" b="0" i="0">
                          <a:solidFill>
                            <a:srgbClr val="000000"/>
                          </a:solidFill>
                          <a:effectLst/>
                          <a:latin typeface="Comic Sans MS"/>
                        </a:rPr>
                        <a:t>Respect </a:t>
                      </a:r>
                      <a:endParaRPr lang="en-GB" sz="16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A8D08D"/>
                    </a:solidFill>
                  </a:tcPr>
                </a:tc>
                <a:tc>
                  <a:txBody>
                    <a:bodyPr/>
                    <a:lstStyle/>
                    <a:p>
                      <a:pPr algn="ctr" rtl="0" fontAlgn="base">
                        <a:lnSpc>
                          <a:spcPts val="1650"/>
                        </a:lnSpc>
                        <a:buNone/>
                      </a:pPr>
                      <a:r>
                        <a:rPr lang="en-GB" sz="1600" b="0" i="0">
                          <a:solidFill>
                            <a:srgbClr val="000000"/>
                          </a:solidFill>
                          <a:effectLst/>
                          <a:latin typeface="Comic Sans MS"/>
                        </a:rPr>
                        <a:t>Trust </a:t>
                      </a:r>
                      <a:endParaRPr lang="en-GB" sz="16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A8D08D"/>
                    </a:solidFill>
                  </a:tcPr>
                </a:tc>
                <a:tc>
                  <a:txBody>
                    <a:bodyPr/>
                    <a:lstStyle/>
                    <a:p>
                      <a:pPr algn="ctr" rtl="0" fontAlgn="base">
                        <a:lnSpc>
                          <a:spcPts val="1650"/>
                        </a:lnSpc>
                        <a:buNone/>
                      </a:pPr>
                      <a:r>
                        <a:rPr lang="en-GB" sz="1600" b="0" i="0">
                          <a:solidFill>
                            <a:srgbClr val="000000"/>
                          </a:solidFill>
                          <a:effectLst/>
                          <a:latin typeface="Comic Sans MS"/>
                        </a:rPr>
                        <a:t>Joy </a:t>
                      </a:r>
                      <a:endParaRPr lang="en-GB" sz="16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A8D08D"/>
                    </a:solidFill>
                  </a:tcPr>
                </a:tc>
                <a:tc>
                  <a:txBody>
                    <a:bodyPr/>
                    <a:lstStyle/>
                    <a:p>
                      <a:pPr algn="ctr" rtl="0" fontAlgn="base">
                        <a:lnSpc>
                          <a:spcPts val="1650"/>
                        </a:lnSpc>
                        <a:buNone/>
                      </a:pPr>
                      <a:r>
                        <a:rPr lang="en-GB" sz="1600" b="0" i="0">
                          <a:solidFill>
                            <a:srgbClr val="000000"/>
                          </a:solidFill>
                          <a:effectLst/>
                          <a:latin typeface="Comic Sans MS"/>
                        </a:rPr>
                        <a:t>Justice </a:t>
                      </a:r>
                      <a:endParaRPr lang="en-GB" sz="16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A8D08D"/>
                    </a:solidFill>
                  </a:tcPr>
                </a:tc>
                <a:tc>
                  <a:txBody>
                    <a:bodyPr/>
                    <a:lstStyle/>
                    <a:p>
                      <a:pPr algn="ctr" rtl="0" fontAlgn="base">
                        <a:lnSpc>
                          <a:spcPts val="1650"/>
                        </a:lnSpc>
                        <a:buNone/>
                      </a:pPr>
                      <a:r>
                        <a:rPr lang="en-GB" sz="1600" b="0" i="0">
                          <a:solidFill>
                            <a:srgbClr val="000000"/>
                          </a:solidFill>
                          <a:effectLst/>
                          <a:latin typeface="Comic Sans MS"/>
                        </a:rPr>
                        <a:t>Power </a:t>
                      </a:r>
                      <a:endParaRPr lang="en-GB" sz="16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A8D08D"/>
                    </a:solidFill>
                  </a:tcPr>
                </a:tc>
                <a:tc>
                  <a:txBody>
                    <a:bodyPr/>
                    <a:lstStyle/>
                    <a:p>
                      <a:pPr algn="ctr" rtl="0" fontAlgn="base">
                        <a:lnSpc>
                          <a:spcPts val="1650"/>
                        </a:lnSpc>
                        <a:buNone/>
                      </a:pPr>
                      <a:r>
                        <a:rPr lang="en-GB" sz="1600" b="0" i="0">
                          <a:solidFill>
                            <a:srgbClr val="000000"/>
                          </a:solidFill>
                          <a:effectLst/>
                          <a:latin typeface="Comic Sans MS"/>
                        </a:rPr>
                        <a:t>Choice </a:t>
                      </a:r>
                      <a:endParaRPr lang="en-GB" sz="16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A8D08D"/>
                    </a:solidFill>
                  </a:tcPr>
                </a:tc>
                <a:extLst>
                  <a:ext uri="{0D108BD9-81ED-4DB2-BD59-A6C34878D82A}">
                    <a16:rowId xmlns:a16="http://schemas.microsoft.com/office/drawing/2014/main" val="836868215"/>
                  </a:ext>
                </a:extLst>
              </a:tr>
              <a:tr h="1596838">
                <a:tc>
                  <a:txBody>
                    <a:bodyPr/>
                    <a:lstStyle/>
                    <a:p>
                      <a:pPr algn="ctr" rtl="0" fontAlgn="base">
                        <a:lnSpc>
                          <a:spcPts val="1650"/>
                        </a:lnSpc>
                        <a:buNone/>
                      </a:pPr>
                      <a:r>
                        <a:rPr lang="en-GB" sz="1600" b="0" i="0">
                          <a:solidFill>
                            <a:srgbClr val="000000"/>
                          </a:solidFill>
                          <a:effectLst/>
                          <a:latin typeface="Comic Sans MS"/>
                        </a:rPr>
                        <a:t>Y3 </a:t>
                      </a:r>
                      <a:endParaRPr lang="en-GB" sz="16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A8D08D"/>
                    </a:solidFill>
                  </a:tcPr>
                </a:tc>
                <a:tc>
                  <a:txBody>
                    <a:bodyPr/>
                    <a:lstStyle/>
                    <a:p>
                      <a:pPr algn="l" rtl="0" fontAlgn="base">
                        <a:lnSpc>
                          <a:spcPts val="1650"/>
                        </a:lnSpc>
                        <a:buNone/>
                      </a:pPr>
                      <a:r>
                        <a:rPr lang="en-GB" sz="1600" b="0" i="0">
                          <a:solidFill>
                            <a:srgbClr val="000000"/>
                          </a:solidFill>
                          <a:effectLst/>
                          <a:latin typeface="Comic Sans MS"/>
                        </a:rPr>
                        <a:t>I always ask before I touch someone else’s body. </a:t>
                      </a:r>
                      <a:endParaRPr lang="en-GB" sz="16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rtl="0" fontAlgn="base">
                        <a:lnSpc>
                          <a:spcPts val="1650"/>
                        </a:lnSpc>
                        <a:buNone/>
                      </a:pPr>
                      <a:r>
                        <a:rPr lang="en-GB" sz="1600" b="0" i="0">
                          <a:solidFill>
                            <a:srgbClr val="000000"/>
                          </a:solidFill>
                          <a:effectLst/>
                          <a:latin typeface="Comic Sans MS"/>
                        </a:rPr>
                        <a:t>I am learning to listen to my body. </a:t>
                      </a:r>
                      <a:endParaRPr lang="en-GB" sz="1600" b="0" i="0">
                        <a:effectLst/>
                        <a:latin typeface="Comic Sans MS"/>
                      </a:endParaRPr>
                    </a:p>
                    <a:p>
                      <a:pPr algn="l" rtl="0" fontAlgn="base">
                        <a:lnSpc>
                          <a:spcPts val="1650"/>
                        </a:lnSpc>
                        <a:buNone/>
                      </a:pPr>
                      <a:r>
                        <a:rPr lang="en-GB" sz="1600" b="0" i="0">
                          <a:solidFill>
                            <a:srgbClr val="000000"/>
                          </a:solidFill>
                          <a:effectLst/>
                          <a:latin typeface="Comic Sans MS"/>
                        </a:rPr>
                        <a:t>I know what information I can share with my friends. </a:t>
                      </a:r>
                      <a:endParaRPr lang="en-GB" sz="16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rtl="0" fontAlgn="base">
                        <a:lnSpc>
                          <a:spcPts val="1650"/>
                        </a:lnSpc>
                        <a:buNone/>
                      </a:pPr>
                      <a:r>
                        <a:rPr lang="en-GB" sz="1600" b="0" i="0">
                          <a:solidFill>
                            <a:srgbClr val="000000"/>
                          </a:solidFill>
                          <a:effectLst/>
                          <a:latin typeface="Comic Sans MS"/>
                        </a:rPr>
                        <a:t>I understand that everybody feels good sometimes and everybody feels bad sometimes. </a:t>
                      </a:r>
                      <a:endParaRPr lang="en-GB" sz="16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rtl="0" fontAlgn="base">
                        <a:lnSpc>
                          <a:spcPts val="1650"/>
                        </a:lnSpc>
                        <a:buNone/>
                      </a:pPr>
                      <a:r>
                        <a:rPr lang="en-GB" sz="1600" b="0" i="0">
                          <a:solidFill>
                            <a:srgbClr val="000000"/>
                          </a:solidFill>
                          <a:effectLst/>
                          <a:latin typeface="Comic Sans MS"/>
                        </a:rPr>
                        <a:t>I know that everybody needs help from others sometimes. </a:t>
                      </a:r>
                      <a:endParaRPr lang="en-GB" sz="16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rtl="0" fontAlgn="base">
                        <a:lnSpc>
                          <a:spcPts val="1650"/>
                        </a:lnSpc>
                        <a:buNone/>
                      </a:pPr>
                      <a:r>
                        <a:rPr lang="en-GB" sz="1600" b="0" i="0">
                          <a:solidFill>
                            <a:srgbClr val="000000"/>
                          </a:solidFill>
                          <a:effectLst/>
                          <a:latin typeface="Comic Sans MS"/>
                        </a:rPr>
                        <a:t>I am in control of my body. </a:t>
                      </a:r>
                      <a:endParaRPr lang="en-GB" sz="16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rtl="0" fontAlgn="base">
                        <a:lnSpc>
                          <a:spcPts val="1650"/>
                        </a:lnSpc>
                        <a:buNone/>
                      </a:pPr>
                      <a:r>
                        <a:rPr lang="en-GB" sz="1600" b="0" i="0">
                          <a:solidFill>
                            <a:srgbClr val="000000"/>
                          </a:solidFill>
                          <a:effectLst/>
                          <a:latin typeface="Comic Sans MS"/>
                        </a:rPr>
                        <a:t>I have a say in what happens to my body. </a:t>
                      </a:r>
                      <a:endParaRPr lang="en-GB" sz="16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92243349"/>
                  </a:ext>
                </a:extLst>
              </a:tr>
              <a:tr h="1512794">
                <a:tc>
                  <a:txBody>
                    <a:bodyPr/>
                    <a:lstStyle/>
                    <a:p>
                      <a:pPr algn="ctr" rtl="0" fontAlgn="base">
                        <a:lnSpc>
                          <a:spcPts val="1650"/>
                        </a:lnSpc>
                        <a:buNone/>
                      </a:pPr>
                      <a:r>
                        <a:rPr lang="en-GB" sz="1600" b="0" i="0">
                          <a:solidFill>
                            <a:srgbClr val="000000"/>
                          </a:solidFill>
                          <a:effectLst/>
                          <a:latin typeface="Comic Sans MS"/>
                        </a:rPr>
                        <a:t>Y4 </a:t>
                      </a:r>
                      <a:endParaRPr lang="en-GB" sz="16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A8D08D"/>
                    </a:solidFill>
                  </a:tcPr>
                </a:tc>
                <a:tc>
                  <a:txBody>
                    <a:bodyPr/>
                    <a:lstStyle/>
                    <a:p>
                      <a:pPr algn="l" rtl="0" fontAlgn="base">
                        <a:lnSpc>
                          <a:spcPts val="1650"/>
                        </a:lnSpc>
                        <a:buNone/>
                      </a:pPr>
                      <a:r>
                        <a:rPr lang="en-GB" sz="1600" b="0" i="0">
                          <a:solidFill>
                            <a:srgbClr val="000000"/>
                          </a:solidFill>
                          <a:effectLst/>
                          <a:latin typeface="Comic Sans MS"/>
                        </a:rPr>
                        <a:t>I pay close attention to the words people use when they talk about themselves. </a:t>
                      </a:r>
                      <a:endParaRPr lang="en-GB" sz="16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rtl="0" fontAlgn="base">
                        <a:lnSpc>
                          <a:spcPts val="1650"/>
                        </a:lnSpc>
                        <a:buNone/>
                      </a:pPr>
                      <a:r>
                        <a:rPr lang="en-GB" sz="1600" b="0" i="0">
                          <a:solidFill>
                            <a:srgbClr val="000000"/>
                          </a:solidFill>
                          <a:effectLst/>
                          <a:latin typeface="Comic Sans MS"/>
                        </a:rPr>
                        <a:t>I trust myself to know what feels right for me. </a:t>
                      </a:r>
                      <a:endParaRPr lang="en-GB" sz="16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rtl="0" fontAlgn="base">
                        <a:lnSpc>
                          <a:spcPts val="1650"/>
                        </a:lnSpc>
                        <a:buNone/>
                      </a:pPr>
                      <a:r>
                        <a:rPr lang="en-GB" sz="1600" b="0" i="0">
                          <a:solidFill>
                            <a:srgbClr val="000000"/>
                          </a:solidFill>
                          <a:effectLst/>
                          <a:latin typeface="Comic Sans MS"/>
                        </a:rPr>
                        <a:t>I try to enjoy my body no matter what it is called. </a:t>
                      </a:r>
                      <a:endParaRPr lang="en-GB" sz="16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rtl="0" fontAlgn="base">
                        <a:lnSpc>
                          <a:spcPts val="1650"/>
                        </a:lnSpc>
                        <a:buNone/>
                      </a:pPr>
                      <a:r>
                        <a:rPr lang="en-GB" sz="1600" b="0" i="0">
                          <a:solidFill>
                            <a:srgbClr val="000000"/>
                          </a:solidFill>
                          <a:effectLst/>
                          <a:latin typeface="Comic Sans MS"/>
                        </a:rPr>
                        <a:t>I know that the person who knows most about who I am is me! </a:t>
                      </a:r>
                      <a:endParaRPr lang="en-GB" sz="16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rtl="0" fontAlgn="base">
                        <a:lnSpc>
                          <a:spcPts val="1650"/>
                        </a:lnSpc>
                        <a:buNone/>
                      </a:pPr>
                      <a:r>
                        <a:rPr lang="en-GB" sz="1600" b="0" i="0">
                          <a:solidFill>
                            <a:srgbClr val="000000"/>
                          </a:solidFill>
                          <a:effectLst/>
                          <a:latin typeface="Comic Sans MS"/>
                        </a:rPr>
                        <a:t>I know what I say and do can influence others. </a:t>
                      </a:r>
                      <a:endParaRPr lang="en-GB" sz="16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rtl="0" fontAlgn="base">
                        <a:lnSpc>
                          <a:spcPts val="1650"/>
                        </a:lnSpc>
                        <a:buNone/>
                      </a:pPr>
                      <a:r>
                        <a:rPr lang="en-GB" sz="1600" b="0" i="0">
                          <a:solidFill>
                            <a:srgbClr val="000000"/>
                          </a:solidFill>
                          <a:effectLst/>
                          <a:latin typeface="Comic Sans MS"/>
                        </a:rPr>
                        <a:t>I know I am allowed to change my mind. </a:t>
                      </a:r>
                      <a:endParaRPr lang="en-GB" sz="16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287012431"/>
                  </a:ext>
                </a:extLst>
              </a:tr>
            </a:tbl>
          </a:graphicData>
        </a:graphic>
      </p:graphicFrame>
      <p:grpSp>
        <p:nvGrpSpPr>
          <p:cNvPr id="8" name="Group 7">
            <a:extLst>
              <a:ext uri="{FF2B5EF4-FFF2-40B4-BE49-F238E27FC236}">
                <a16:creationId xmlns:a16="http://schemas.microsoft.com/office/drawing/2014/main" id="{6C7CB230-4D4C-B29E-608B-009341D4C715}"/>
              </a:ext>
            </a:extLst>
          </p:cNvPr>
          <p:cNvGrpSpPr/>
          <p:nvPr/>
        </p:nvGrpSpPr>
        <p:grpSpPr>
          <a:xfrm>
            <a:off x="561" y="156732"/>
            <a:ext cx="12189438" cy="6704639"/>
            <a:chOff x="561" y="52348"/>
            <a:chExt cx="12189438" cy="6704639"/>
          </a:xfrm>
        </p:grpSpPr>
        <p:sp>
          <p:nvSpPr>
            <p:cNvPr id="4" name="Rectangle 3">
              <a:extLst>
                <a:ext uri="{FF2B5EF4-FFF2-40B4-BE49-F238E27FC236}">
                  <a16:creationId xmlns:a16="http://schemas.microsoft.com/office/drawing/2014/main" id="{A426ABB0-0D89-65E0-3C1E-931C70674DAA}"/>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oster of an elephant holding an umbrella and a cat&#10;&#10;Description automatically generated">
              <a:extLst>
                <a:ext uri="{FF2B5EF4-FFF2-40B4-BE49-F238E27FC236}">
                  <a16:creationId xmlns:a16="http://schemas.microsoft.com/office/drawing/2014/main" id="{99DE2A3E-CF2A-A15F-6FF2-05C36AA459CE}"/>
                </a:ext>
              </a:extLst>
            </p:cNvPr>
            <p:cNvPicPr>
              <a:picLocks noChangeAspect="1"/>
            </p:cNvPicPr>
            <p:nvPr/>
          </p:nvPicPr>
          <p:blipFill>
            <a:blip r:embed="rId2"/>
            <a:stretch>
              <a:fillRect/>
            </a:stretch>
          </p:blipFill>
          <p:spPr>
            <a:xfrm>
              <a:off x="61913" y="4579120"/>
              <a:ext cx="1529611" cy="1715544"/>
            </a:xfrm>
            <a:prstGeom prst="rect">
              <a:avLst/>
            </a:prstGeom>
          </p:spPr>
        </p:pic>
        <p:sp>
          <p:nvSpPr>
            <p:cNvPr id="6" name="Rectangle 5">
              <a:extLst>
                <a:ext uri="{FF2B5EF4-FFF2-40B4-BE49-F238E27FC236}">
                  <a16:creationId xmlns:a16="http://schemas.microsoft.com/office/drawing/2014/main" id="{DE31D281-45EE-4C29-D934-55E4CC6755ED}"/>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1B4F6A4D-362E-EE05-0B6F-67AED0CCCA29}"/>
              </a:ext>
            </a:extLst>
          </p:cNvPr>
          <p:cNvPicPr>
            <a:picLocks noChangeAspect="1"/>
          </p:cNvPicPr>
          <p:nvPr/>
        </p:nvPicPr>
        <p:blipFill>
          <a:blip r:embed="rId3"/>
          <a:stretch>
            <a:fillRect/>
          </a:stretch>
        </p:blipFill>
        <p:spPr>
          <a:xfrm>
            <a:off x="10749745" y="70002"/>
            <a:ext cx="1444017" cy="1112599"/>
          </a:xfrm>
          <a:prstGeom prst="rect">
            <a:avLst/>
          </a:prstGeom>
        </p:spPr>
      </p:pic>
      <p:sp>
        <p:nvSpPr>
          <p:cNvPr id="12" name="TextBox 11">
            <a:extLst>
              <a:ext uri="{FF2B5EF4-FFF2-40B4-BE49-F238E27FC236}">
                <a16:creationId xmlns:a16="http://schemas.microsoft.com/office/drawing/2014/main" id="{1FCB2B24-8B50-3ACC-993A-96601E35241B}"/>
              </a:ext>
            </a:extLst>
          </p:cNvPr>
          <p:cNvSpPr txBox="1"/>
          <p:nvPr/>
        </p:nvSpPr>
        <p:spPr>
          <a:xfrm>
            <a:off x="1778116" y="5068331"/>
            <a:ext cx="10192666"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GB" sz="2000">
                <a:latin typeface="Comic Sans MS"/>
                <a:ea typeface="Calibri"/>
                <a:cs typeface="Calibri"/>
              </a:rPr>
              <a:t>Do these statements make sense to you?</a:t>
            </a:r>
            <a:endParaRPr lang="en-US"/>
          </a:p>
          <a:p>
            <a:pPr marL="342900" indent="-342900">
              <a:buFont typeface="Arial"/>
              <a:buChar char="•"/>
            </a:pPr>
            <a:r>
              <a:rPr lang="en-GB" sz="2000">
                <a:latin typeface="Comic Sans MS"/>
                <a:ea typeface="Calibri"/>
                <a:cs typeface="Calibri"/>
              </a:rPr>
              <a:t>How confident do you feel that you share these values?</a:t>
            </a:r>
          </a:p>
          <a:p>
            <a:pPr marL="342900" indent="-342900">
              <a:buFont typeface="Arial"/>
              <a:buChar char="•"/>
            </a:pPr>
            <a:r>
              <a:rPr lang="en-GB" sz="2000">
                <a:latin typeface="Comic Sans MS"/>
                <a:ea typeface="Calibri"/>
                <a:cs typeface="Calibri"/>
              </a:rPr>
              <a:t>Which ones could you try to be better at, especially in these lessons?</a:t>
            </a:r>
          </a:p>
          <a:p>
            <a:pPr marL="342900" indent="-342900">
              <a:buFont typeface="Arial"/>
              <a:buChar char="•"/>
            </a:pPr>
            <a:r>
              <a:rPr lang="en-GB" sz="2000">
                <a:latin typeface="Comic Sans MS"/>
                <a:ea typeface="Calibri"/>
                <a:cs typeface="Calibri"/>
              </a:rPr>
              <a:t>Why do you think this is important?</a:t>
            </a:r>
          </a:p>
        </p:txBody>
      </p:sp>
      <p:sp>
        <p:nvSpPr>
          <p:cNvPr id="13" name="TextBox 12">
            <a:extLst>
              <a:ext uri="{FF2B5EF4-FFF2-40B4-BE49-F238E27FC236}">
                <a16:creationId xmlns:a16="http://schemas.microsoft.com/office/drawing/2014/main" id="{216C988C-C83F-FD33-12EA-093C071913F4}"/>
              </a:ext>
            </a:extLst>
          </p:cNvPr>
          <p:cNvSpPr txBox="1"/>
          <p:nvPr/>
        </p:nvSpPr>
        <p:spPr>
          <a:xfrm>
            <a:off x="4026068" y="161633"/>
            <a:ext cx="414661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600">
                <a:solidFill>
                  <a:schemeClr val="bg1"/>
                </a:solidFill>
                <a:latin typeface="Comic Sans MS"/>
                <a:ea typeface="Calibri"/>
                <a:cs typeface="Calibri"/>
              </a:rPr>
              <a:t>Repeated Themes</a:t>
            </a:r>
            <a:endParaRPr lang="en-GB" sz="3600">
              <a:solidFill>
                <a:schemeClr val="bg1"/>
              </a:solidFill>
              <a:latin typeface="Comic Sans MS"/>
            </a:endParaRPr>
          </a:p>
        </p:txBody>
      </p:sp>
    </p:spTree>
    <p:extLst>
      <p:ext uri="{BB962C8B-B14F-4D97-AF65-F5344CB8AC3E}">
        <p14:creationId xmlns:p14="http://schemas.microsoft.com/office/powerpoint/2010/main" val="31645103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6C7CB230-4D4C-B29E-608B-009341D4C715}"/>
              </a:ext>
            </a:extLst>
          </p:cNvPr>
          <p:cNvGrpSpPr/>
          <p:nvPr/>
        </p:nvGrpSpPr>
        <p:grpSpPr>
          <a:xfrm>
            <a:off x="561" y="73225"/>
            <a:ext cx="12189438" cy="6704639"/>
            <a:chOff x="561" y="52348"/>
            <a:chExt cx="12189438" cy="6704639"/>
          </a:xfrm>
        </p:grpSpPr>
        <p:sp>
          <p:nvSpPr>
            <p:cNvPr id="4" name="Rectangle 3">
              <a:extLst>
                <a:ext uri="{FF2B5EF4-FFF2-40B4-BE49-F238E27FC236}">
                  <a16:creationId xmlns:a16="http://schemas.microsoft.com/office/drawing/2014/main" id="{A426ABB0-0D89-65E0-3C1E-931C70674DAA}"/>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oster of an elephant holding an umbrella and a cat&#10;&#10;Description automatically generated">
              <a:extLst>
                <a:ext uri="{FF2B5EF4-FFF2-40B4-BE49-F238E27FC236}">
                  <a16:creationId xmlns:a16="http://schemas.microsoft.com/office/drawing/2014/main" id="{99DE2A3E-CF2A-A15F-6FF2-05C36AA459CE}"/>
                </a:ext>
              </a:extLst>
            </p:cNvPr>
            <p:cNvPicPr>
              <a:picLocks noChangeAspect="1"/>
            </p:cNvPicPr>
            <p:nvPr/>
          </p:nvPicPr>
          <p:blipFill>
            <a:blip r:embed="rId2"/>
            <a:stretch>
              <a:fillRect/>
            </a:stretch>
          </p:blipFill>
          <p:spPr>
            <a:xfrm>
              <a:off x="61913" y="4579120"/>
              <a:ext cx="1529611" cy="1715544"/>
            </a:xfrm>
            <a:prstGeom prst="rect">
              <a:avLst/>
            </a:prstGeom>
          </p:spPr>
        </p:pic>
        <p:sp>
          <p:nvSpPr>
            <p:cNvPr id="6" name="Rectangle 5">
              <a:extLst>
                <a:ext uri="{FF2B5EF4-FFF2-40B4-BE49-F238E27FC236}">
                  <a16:creationId xmlns:a16="http://schemas.microsoft.com/office/drawing/2014/main" id="{DE31D281-45EE-4C29-D934-55E4CC6755ED}"/>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1B4F6A4D-362E-EE05-0B6F-67AED0CCCA29}"/>
              </a:ext>
            </a:extLst>
          </p:cNvPr>
          <p:cNvPicPr>
            <a:picLocks noChangeAspect="1"/>
          </p:cNvPicPr>
          <p:nvPr/>
        </p:nvPicPr>
        <p:blipFill>
          <a:blip r:embed="rId3"/>
          <a:stretch>
            <a:fillRect/>
          </a:stretch>
        </p:blipFill>
        <p:spPr>
          <a:xfrm>
            <a:off x="10676676" y="5184797"/>
            <a:ext cx="1444017" cy="1112599"/>
          </a:xfrm>
          <a:prstGeom prst="rect">
            <a:avLst/>
          </a:prstGeom>
        </p:spPr>
      </p:pic>
      <p:sp>
        <p:nvSpPr>
          <p:cNvPr id="2" name="TextBox 1">
            <a:extLst>
              <a:ext uri="{FF2B5EF4-FFF2-40B4-BE49-F238E27FC236}">
                <a16:creationId xmlns:a16="http://schemas.microsoft.com/office/drawing/2014/main" id="{82999B37-CCA1-4D4A-A0EB-8A7BDD78A6BD}"/>
              </a:ext>
            </a:extLst>
          </p:cNvPr>
          <p:cNvSpPr txBox="1"/>
          <p:nvPr/>
        </p:nvSpPr>
        <p:spPr>
          <a:xfrm>
            <a:off x="1278373" y="70981"/>
            <a:ext cx="9632288" cy="707886"/>
          </a:xfrm>
          <a:prstGeom prst="rect">
            <a:avLst/>
          </a:prstGeom>
          <a:noFill/>
        </p:spPr>
        <p:txBody>
          <a:bodyPr wrap="square" lIns="91440" tIns="45720" rIns="91440" bIns="45720" rtlCol="0" anchor="t">
            <a:spAutoFit/>
          </a:bodyPr>
          <a:lstStyle/>
          <a:p>
            <a:pPr algn="ctr"/>
            <a:r>
              <a:rPr lang="en-US" sz="4000" b="1">
                <a:solidFill>
                  <a:schemeClr val="bg1"/>
                </a:solidFill>
                <a:latin typeface="Comic Sans MS"/>
              </a:rPr>
              <a:t>APL - Body Parts</a:t>
            </a:r>
            <a:endParaRPr lang="en-GB" sz="3200" b="1">
              <a:solidFill>
                <a:schemeClr val="bg1"/>
              </a:solidFill>
              <a:latin typeface="Comic Sans MS"/>
            </a:endParaRPr>
          </a:p>
        </p:txBody>
      </p:sp>
      <p:sp>
        <p:nvSpPr>
          <p:cNvPr id="7" name="TextBox 6">
            <a:extLst>
              <a:ext uri="{FF2B5EF4-FFF2-40B4-BE49-F238E27FC236}">
                <a16:creationId xmlns:a16="http://schemas.microsoft.com/office/drawing/2014/main" id="{4EAE40BA-14F2-4369-A8FB-31F8D80E3B0E}"/>
              </a:ext>
            </a:extLst>
          </p:cNvPr>
          <p:cNvSpPr txBox="1"/>
          <p:nvPr/>
        </p:nvSpPr>
        <p:spPr>
          <a:xfrm>
            <a:off x="-111997" y="1433373"/>
            <a:ext cx="12293926" cy="3970318"/>
          </a:xfrm>
          <a:prstGeom prst="rect">
            <a:avLst/>
          </a:prstGeom>
          <a:noFill/>
        </p:spPr>
        <p:txBody>
          <a:bodyPr wrap="square" lIns="91440" tIns="45720" rIns="91440" bIns="45720" rtlCol="0" anchor="t">
            <a:spAutoFit/>
          </a:bodyPr>
          <a:lstStyle/>
          <a:p>
            <a:pPr algn="ctr"/>
            <a:r>
              <a:rPr lang="en-US" sz="3600" dirty="0">
                <a:latin typeface="Comic Sans MS"/>
              </a:rPr>
              <a:t>You are going to be </a:t>
            </a:r>
            <a:r>
              <a:rPr lang="en-US" sz="3600">
                <a:latin typeface="Comic Sans MS"/>
              </a:rPr>
              <a:t>shown</a:t>
            </a:r>
            <a:r>
              <a:rPr lang="en-US" sz="3600" dirty="0">
                <a:latin typeface="Comic Sans MS"/>
              </a:rPr>
              <a:t> images of private body parts.</a:t>
            </a:r>
          </a:p>
          <a:p>
            <a:pPr algn="ctr"/>
            <a:endParaRPr lang="en-US" sz="3600" dirty="0">
              <a:latin typeface="Comic Sans MS"/>
            </a:endParaRPr>
          </a:p>
          <a:p>
            <a:pPr algn="ctr"/>
            <a:r>
              <a:rPr lang="en-US" sz="3600">
                <a:latin typeface="Comic Sans MS"/>
              </a:rPr>
              <a:t>One male and one female. </a:t>
            </a:r>
            <a:endParaRPr lang="en-US" sz="3600">
              <a:ea typeface="Calibri"/>
              <a:cs typeface="Calibri"/>
            </a:endParaRPr>
          </a:p>
          <a:p>
            <a:pPr algn="ctr"/>
            <a:endParaRPr lang="en-US" sz="3600" dirty="0">
              <a:latin typeface="Comic Sans MS" panose="030F0702030302020204" pitchFamily="66" charset="0"/>
            </a:endParaRPr>
          </a:p>
          <a:p>
            <a:pPr algn="ctr"/>
            <a:r>
              <a:rPr lang="en-US" sz="3600">
                <a:latin typeface="Comic Sans MS"/>
              </a:rPr>
              <a:t>How many body parts can you name?</a:t>
            </a:r>
            <a:endParaRPr lang="en-GB" sz="3600" dirty="0">
              <a:latin typeface="Comic Sans MS"/>
            </a:endParaRPr>
          </a:p>
          <a:p>
            <a:pPr algn="ctr"/>
            <a:endParaRPr lang="en-US" sz="3600" dirty="0">
              <a:latin typeface="Comic Sans MS"/>
            </a:endParaRPr>
          </a:p>
          <a:p>
            <a:pPr algn="ctr"/>
            <a:r>
              <a:rPr lang="en-US" sz="3600" i="1" dirty="0">
                <a:latin typeface="Comic Sans MS"/>
              </a:rPr>
              <a:t>(</a:t>
            </a:r>
            <a:r>
              <a:rPr lang="en-US" sz="3600" i="1" dirty="0" err="1">
                <a:latin typeface="Comic Sans MS"/>
              </a:rPr>
              <a:t>Psssst</a:t>
            </a:r>
            <a:r>
              <a:rPr lang="en-US" sz="3600" i="1" dirty="0">
                <a:latin typeface="Comic Sans MS"/>
              </a:rPr>
              <a:t>...you learnt all of these in Y3!)</a:t>
            </a:r>
          </a:p>
        </p:txBody>
      </p:sp>
    </p:spTree>
    <p:extLst>
      <p:ext uri="{BB962C8B-B14F-4D97-AF65-F5344CB8AC3E}">
        <p14:creationId xmlns:p14="http://schemas.microsoft.com/office/powerpoint/2010/main" val="38993580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6C7CB230-4D4C-B29E-608B-009341D4C715}"/>
              </a:ext>
            </a:extLst>
          </p:cNvPr>
          <p:cNvGrpSpPr/>
          <p:nvPr/>
        </p:nvGrpSpPr>
        <p:grpSpPr>
          <a:xfrm>
            <a:off x="561" y="73225"/>
            <a:ext cx="12189438" cy="6704639"/>
            <a:chOff x="561" y="52348"/>
            <a:chExt cx="12189438" cy="6704639"/>
          </a:xfrm>
        </p:grpSpPr>
        <p:sp>
          <p:nvSpPr>
            <p:cNvPr id="4" name="Rectangle 3">
              <a:extLst>
                <a:ext uri="{FF2B5EF4-FFF2-40B4-BE49-F238E27FC236}">
                  <a16:creationId xmlns:a16="http://schemas.microsoft.com/office/drawing/2014/main" id="{A426ABB0-0D89-65E0-3C1E-931C70674DAA}"/>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4000">
                  <a:latin typeface="Comic Sans MS"/>
                  <a:ea typeface="Calibri"/>
                  <a:cs typeface="Calibri"/>
                </a:rPr>
                <a:t>Female</a:t>
              </a:r>
              <a:endParaRPr lang="en-US" sz="4000">
                <a:latin typeface="Comic Sans MS"/>
              </a:endParaRPr>
            </a:p>
          </p:txBody>
        </p:sp>
        <p:pic>
          <p:nvPicPr>
            <p:cNvPr id="5" name="Picture 4" descr="A poster of an elephant holding an umbrella and a cat&#10;&#10;Description automatically generated">
              <a:extLst>
                <a:ext uri="{FF2B5EF4-FFF2-40B4-BE49-F238E27FC236}">
                  <a16:creationId xmlns:a16="http://schemas.microsoft.com/office/drawing/2014/main" id="{99DE2A3E-CF2A-A15F-6FF2-05C36AA459CE}"/>
                </a:ext>
              </a:extLst>
            </p:cNvPr>
            <p:cNvPicPr>
              <a:picLocks noChangeAspect="1"/>
            </p:cNvPicPr>
            <p:nvPr/>
          </p:nvPicPr>
          <p:blipFill>
            <a:blip r:embed="rId2"/>
            <a:stretch>
              <a:fillRect/>
            </a:stretch>
          </p:blipFill>
          <p:spPr>
            <a:xfrm>
              <a:off x="61913" y="4579120"/>
              <a:ext cx="1529611" cy="1715544"/>
            </a:xfrm>
            <a:prstGeom prst="rect">
              <a:avLst/>
            </a:prstGeom>
          </p:spPr>
        </p:pic>
        <p:sp>
          <p:nvSpPr>
            <p:cNvPr id="6" name="Rectangle 5">
              <a:extLst>
                <a:ext uri="{FF2B5EF4-FFF2-40B4-BE49-F238E27FC236}">
                  <a16:creationId xmlns:a16="http://schemas.microsoft.com/office/drawing/2014/main" id="{DE31D281-45EE-4C29-D934-55E4CC6755ED}"/>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1B4F6A4D-362E-EE05-0B6F-67AED0CCCA29}"/>
              </a:ext>
            </a:extLst>
          </p:cNvPr>
          <p:cNvPicPr>
            <a:picLocks noChangeAspect="1"/>
          </p:cNvPicPr>
          <p:nvPr/>
        </p:nvPicPr>
        <p:blipFill>
          <a:blip r:embed="rId3"/>
          <a:stretch>
            <a:fillRect/>
          </a:stretch>
        </p:blipFill>
        <p:spPr>
          <a:xfrm>
            <a:off x="10676676" y="5184797"/>
            <a:ext cx="1444017" cy="1112599"/>
          </a:xfrm>
          <a:prstGeom prst="rect">
            <a:avLst/>
          </a:prstGeom>
        </p:spPr>
      </p:pic>
      <p:pic>
        <p:nvPicPr>
          <p:cNvPr id="1026" name="Picture 2" descr="A diagram&#10;&#10;Description automatically generated">
            <a:extLst>
              <a:ext uri="{FF2B5EF4-FFF2-40B4-BE49-F238E27FC236}">
                <a16:creationId xmlns:a16="http://schemas.microsoft.com/office/drawing/2014/main" id="{B59E030D-35F5-4724-ADE2-B8D03115BE0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32269" y="1342491"/>
            <a:ext cx="8734653" cy="416764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DC399C2D-38EF-4DD3-72E1-0B997A6EFC5C}"/>
              </a:ext>
            </a:extLst>
          </p:cNvPr>
          <p:cNvSpPr/>
          <p:nvPr/>
        </p:nvSpPr>
        <p:spPr>
          <a:xfrm>
            <a:off x="8050526" y="1736113"/>
            <a:ext cx="1330086" cy="47603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B0D4CEF8-EF1F-68BF-96E2-7EA7EED074F8}"/>
              </a:ext>
            </a:extLst>
          </p:cNvPr>
          <p:cNvSpPr/>
          <p:nvPr/>
        </p:nvSpPr>
        <p:spPr>
          <a:xfrm>
            <a:off x="8593321" y="2612935"/>
            <a:ext cx="1330086" cy="47603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E91E73BD-622A-7D6B-ED7C-A671D08203ED}"/>
              </a:ext>
            </a:extLst>
          </p:cNvPr>
          <p:cNvSpPr/>
          <p:nvPr/>
        </p:nvSpPr>
        <p:spPr>
          <a:xfrm>
            <a:off x="8593321" y="3301866"/>
            <a:ext cx="1330086" cy="47603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C56B3E6-84BC-57A8-3CF9-19E2D4F85394}"/>
              </a:ext>
            </a:extLst>
          </p:cNvPr>
          <p:cNvSpPr/>
          <p:nvPr/>
        </p:nvSpPr>
        <p:spPr>
          <a:xfrm>
            <a:off x="8718580" y="4022112"/>
            <a:ext cx="1330086" cy="47603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A6F40818-D630-A1BD-B6BA-0D4B0BB2317F}"/>
              </a:ext>
            </a:extLst>
          </p:cNvPr>
          <p:cNvSpPr/>
          <p:nvPr/>
        </p:nvSpPr>
        <p:spPr>
          <a:xfrm>
            <a:off x="8050525" y="4700605"/>
            <a:ext cx="1497099" cy="81005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47588B9A-6332-C4AA-6A79-D55A10A241D7}"/>
              </a:ext>
            </a:extLst>
          </p:cNvPr>
          <p:cNvSpPr/>
          <p:nvPr/>
        </p:nvSpPr>
        <p:spPr>
          <a:xfrm>
            <a:off x="6349073" y="5034633"/>
            <a:ext cx="1330086" cy="47603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069808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6C7CB230-4D4C-B29E-608B-009341D4C715}"/>
              </a:ext>
            </a:extLst>
          </p:cNvPr>
          <p:cNvGrpSpPr/>
          <p:nvPr/>
        </p:nvGrpSpPr>
        <p:grpSpPr>
          <a:xfrm>
            <a:off x="561" y="73225"/>
            <a:ext cx="12189438" cy="6704639"/>
            <a:chOff x="561" y="52348"/>
            <a:chExt cx="12189438" cy="6704639"/>
          </a:xfrm>
        </p:grpSpPr>
        <p:sp>
          <p:nvSpPr>
            <p:cNvPr id="4" name="Rectangle 3">
              <a:extLst>
                <a:ext uri="{FF2B5EF4-FFF2-40B4-BE49-F238E27FC236}">
                  <a16:creationId xmlns:a16="http://schemas.microsoft.com/office/drawing/2014/main" id="{A426ABB0-0D89-65E0-3C1E-931C70674DAA}"/>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4400">
                  <a:latin typeface="Comic Sans MS"/>
                  <a:ea typeface="Calibri"/>
                  <a:cs typeface="Calibri"/>
                </a:rPr>
                <a:t>Female</a:t>
              </a:r>
              <a:endParaRPr lang="en-US" sz="3600">
                <a:latin typeface="Comic Sans MS"/>
              </a:endParaRPr>
            </a:p>
          </p:txBody>
        </p:sp>
        <p:pic>
          <p:nvPicPr>
            <p:cNvPr id="5" name="Picture 4" descr="A poster of an elephant holding an umbrella and a cat&#10;&#10;Description automatically generated">
              <a:extLst>
                <a:ext uri="{FF2B5EF4-FFF2-40B4-BE49-F238E27FC236}">
                  <a16:creationId xmlns:a16="http://schemas.microsoft.com/office/drawing/2014/main" id="{99DE2A3E-CF2A-A15F-6FF2-05C36AA459CE}"/>
                </a:ext>
              </a:extLst>
            </p:cNvPr>
            <p:cNvPicPr>
              <a:picLocks noChangeAspect="1"/>
            </p:cNvPicPr>
            <p:nvPr/>
          </p:nvPicPr>
          <p:blipFill>
            <a:blip r:embed="rId2"/>
            <a:stretch>
              <a:fillRect/>
            </a:stretch>
          </p:blipFill>
          <p:spPr>
            <a:xfrm>
              <a:off x="61913" y="4579120"/>
              <a:ext cx="1529611" cy="1715544"/>
            </a:xfrm>
            <a:prstGeom prst="rect">
              <a:avLst/>
            </a:prstGeom>
          </p:spPr>
        </p:pic>
        <p:sp>
          <p:nvSpPr>
            <p:cNvPr id="6" name="Rectangle 5">
              <a:extLst>
                <a:ext uri="{FF2B5EF4-FFF2-40B4-BE49-F238E27FC236}">
                  <a16:creationId xmlns:a16="http://schemas.microsoft.com/office/drawing/2014/main" id="{DE31D281-45EE-4C29-D934-55E4CC6755ED}"/>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1B4F6A4D-362E-EE05-0B6F-67AED0CCCA29}"/>
              </a:ext>
            </a:extLst>
          </p:cNvPr>
          <p:cNvPicPr>
            <a:picLocks noChangeAspect="1"/>
          </p:cNvPicPr>
          <p:nvPr/>
        </p:nvPicPr>
        <p:blipFill>
          <a:blip r:embed="rId3"/>
          <a:stretch>
            <a:fillRect/>
          </a:stretch>
        </p:blipFill>
        <p:spPr>
          <a:xfrm>
            <a:off x="10749745" y="70002"/>
            <a:ext cx="1444017" cy="1112599"/>
          </a:xfrm>
          <a:prstGeom prst="rect">
            <a:avLst/>
          </a:prstGeom>
        </p:spPr>
      </p:pic>
      <p:pic>
        <p:nvPicPr>
          <p:cNvPr id="1026" name="Picture 2" descr="A diagram&#10;&#10;Description automatically generated">
            <a:extLst>
              <a:ext uri="{FF2B5EF4-FFF2-40B4-BE49-F238E27FC236}">
                <a16:creationId xmlns:a16="http://schemas.microsoft.com/office/drawing/2014/main" id="{B59E030D-35F5-4724-ADE2-B8D03115BE0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6121" y="1037805"/>
            <a:ext cx="5582270" cy="2643642"/>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605575EE-BDA3-4365-8F96-F814811D43F8}"/>
              </a:ext>
            </a:extLst>
          </p:cNvPr>
          <p:cNvSpPr txBox="1"/>
          <p:nvPr/>
        </p:nvSpPr>
        <p:spPr>
          <a:xfrm>
            <a:off x="6617449" y="1035356"/>
            <a:ext cx="4854803" cy="1477328"/>
          </a:xfrm>
          <a:prstGeom prst="rect">
            <a:avLst/>
          </a:prstGeom>
          <a:noFill/>
        </p:spPr>
        <p:txBody>
          <a:bodyPr wrap="square" lIns="91440" tIns="45720" rIns="91440" bIns="45720" rtlCol="0" anchor="t">
            <a:spAutoFit/>
          </a:bodyPr>
          <a:lstStyle/>
          <a:p>
            <a:pPr algn="ctr"/>
            <a:r>
              <a:rPr lang="en-US" b="1" dirty="0">
                <a:latin typeface="Comic Sans MS"/>
              </a:rPr>
              <a:t>Clitoris</a:t>
            </a:r>
          </a:p>
          <a:p>
            <a:pPr algn="ctr"/>
            <a:r>
              <a:rPr lang="en-US" b="1" dirty="0">
                <a:latin typeface="Comic Sans MS"/>
              </a:rPr>
              <a:t>This is both inside and outside the body. It is very sensitive. They are all different sizes. Most of the clitoris is inside the body.</a:t>
            </a:r>
            <a:r>
              <a:rPr lang="en-US" sz="1600" b="1" dirty="0">
                <a:latin typeface="Comic Sans MS"/>
              </a:rPr>
              <a:t> </a:t>
            </a:r>
            <a:endParaRPr lang="en-GB" sz="1600" b="1" dirty="0">
              <a:latin typeface="Comic Sans MS"/>
            </a:endParaRPr>
          </a:p>
        </p:txBody>
      </p:sp>
      <p:sp>
        <p:nvSpPr>
          <p:cNvPr id="10" name="TextBox 9">
            <a:extLst>
              <a:ext uri="{FF2B5EF4-FFF2-40B4-BE49-F238E27FC236}">
                <a16:creationId xmlns:a16="http://schemas.microsoft.com/office/drawing/2014/main" id="{BFB48A5E-65BF-4099-80BB-73D41F0AC9F8}"/>
              </a:ext>
            </a:extLst>
          </p:cNvPr>
          <p:cNvSpPr txBox="1"/>
          <p:nvPr/>
        </p:nvSpPr>
        <p:spPr>
          <a:xfrm>
            <a:off x="6252107" y="2634492"/>
            <a:ext cx="5585487" cy="3416320"/>
          </a:xfrm>
          <a:prstGeom prst="rect">
            <a:avLst/>
          </a:prstGeom>
          <a:noFill/>
        </p:spPr>
        <p:txBody>
          <a:bodyPr wrap="square" lIns="91440" tIns="45720" rIns="91440" bIns="45720" rtlCol="0" anchor="t">
            <a:spAutoFit/>
          </a:bodyPr>
          <a:lstStyle/>
          <a:p>
            <a:pPr algn="ctr"/>
            <a:r>
              <a:rPr lang="en-US" b="1" dirty="0">
                <a:latin typeface="Comic Sans MS"/>
              </a:rPr>
              <a:t>Urethra </a:t>
            </a:r>
          </a:p>
          <a:p>
            <a:pPr algn="ctr"/>
            <a:r>
              <a:rPr lang="en-US" b="1" dirty="0">
                <a:latin typeface="Comic Sans MS"/>
              </a:rPr>
              <a:t>This is a small tube that urine comes out of. </a:t>
            </a:r>
          </a:p>
          <a:p>
            <a:pPr algn="ctr"/>
            <a:endParaRPr lang="en-US" b="1" dirty="0">
              <a:latin typeface="Comic Sans MS" panose="030F0702030302020204" pitchFamily="66" charset="0"/>
            </a:endParaRPr>
          </a:p>
          <a:p>
            <a:pPr algn="ctr"/>
            <a:r>
              <a:rPr lang="en-US" b="1" dirty="0">
                <a:latin typeface="Comic Sans MS"/>
              </a:rPr>
              <a:t>Labia</a:t>
            </a:r>
          </a:p>
          <a:p>
            <a:pPr algn="ctr"/>
            <a:r>
              <a:rPr lang="en-US" b="1" dirty="0">
                <a:latin typeface="Comic Sans MS"/>
              </a:rPr>
              <a:t>Folds of skin around the opening of the vagina.</a:t>
            </a:r>
          </a:p>
          <a:p>
            <a:pPr algn="ctr"/>
            <a:endParaRPr lang="en-US" b="1" dirty="0">
              <a:latin typeface="Comic Sans MS" panose="030F0702030302020204" pitchFamily="66" charset="0"/>
            </a:endParaRPr>
          </a:p>
          <a:p>
            <a:pPr algn="ctr"/>
            <a:r>
              <a:rPr lang="en-US" b="1" dirty="0">
                <a:latin typeface="Comic Sans MS"/>
              </a:rPr>
              <a:t>Vagina</a:t>
            </a:r>
          </a:p>
          <a:p>
            <a:pPr algn="ctr"/>
            <a:r>
              <a:rPr lang="en-US" b="1" dirty="0">
                <a:latin typeface="Comic Sans MS"/>
              </a:rPr>
              <a:t>Muscular reproductive organ.</a:t>
            </a:r>
          </a:p>
          <a:p>
            <a:pPr algn="ctr"/>
            <a:endParaRPr lang="en-US" b="1" dirty="0">
              <a:latin typeface="Comic Sans MS" panose="030F0702030302020204" pitchFamily="66" charset="0"/>
            </a:endParaRPr>
          </a:p>
          <a:p>
            <a:pPr algn="ctr"/>
            <a:r>
              <a:rPr lang="en-US" b="1" dirty="0">
                <a:latin typeface="Comic Sans MS"/>
              </a:rPr>
              <a:t>Anus</a:t>
            </a:r>
          </a:p>
          <a:p>
            <a:pPr algn="ctr"/>
            <a:r>
              <a:rPr lang="en-US" b="1" dirty="0">
                <a:latin typeface="Comic Sans MS"/>
              </a:rPr>
              <a:t>This is the area where </a:t>
            </a:r>
            <a:r>
              <a:rPr lang="en-US" b="1" dirty="0" err="1">
                <a:latin typeface="Comic Sans MS"/>
              </a:rPr>
              <a:t>faeces</a:t>
            </a:r>
            <a:r>
              <a:rPr lang="en-US" b="1" dirty="0">
                <a:latin typeface="Comic Sans MS"/>
              </a:rPr>
              <a:t> is passed through and out of the body.</a:t>
            </a:r>
            <a:endParaRPr lang="en-GB" b="1" dirty="0">
              <a:latin typeface="Comic Sans MS"/>
            </a:endParaRPr>
          </a:p>
        </p:txBody>
      </p:sp>
    </p:spTree>
    <p:extLst>
      <p:ext uri="{BB962C8B-B14F-4D97-AF65-F5344CB8AC3E}">
        <p14:creationId xmlns:p14="http://schemas.microsoft.com/office/powerpoint/2010/main" val="24054875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a:extLst>
            <a:ext uri="{FF2B5EF4-FFF2-40B4-BE49-F238E27FC236}">
              <a16:creationId xmlns:a16="http://schemas.microsoft.com/office/drawing/2014/main" id="{D7372951-E69A-C905-646C-E16DF9E5DD33}"/>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C413CEF3-7A1A-477B-4E2D-9CECE8B8A1D2}"/>
              </a:ext>
            </a:extLst>
          </p:cNvPr>
          <p:cNvGrpSpPr/>
          <p:nvPr/>
        </p:nvGrpSpPr>
        <p:grpSpPr>
          <a:xfrm>
            <a:off x="561" y="73225"/>
            <a:ext cx="12189438" cy="6704639"/>
            <a:chOff x="561" y="52348"/>
            <a:chExt cx="12189438" cy="6704639"/>
          </a:xfrm>
        </p:grpSpPr>
        <p:sp>
          <p:nvSpPr>
            <p:cNvPr id="4" name="Rectangle 3">
              <a:extLst>
                <a:ext uri="{FF2B5EF4-FFF2-40B4-BE49-F238E27FC236}">
                  <a16:creationId xmlns:a16="http://schemas.microsoft.com/office/drawing/2014/main" id="{F4BA6B64-5555-095D-2EC5-BAE54896FC55}"/>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4000">
                  <a:latin typeface="Comic Sans MS"/>
                  <a:ea typeface="Calibri"/>
                  <a:cs typeface="Calibri"/>
                </a:rPr>
                <a:t>Male</a:t>
              </a:r>
              <a:endParaRPr lang="en-US" sz="4000">
                <a:latin typeface="Comic Sans MS"/>
              </a:endParaRPr>
            </a:p>
          </p:txBody>
        </p:sp>
        <p:pic>
          <p:nvPicPr>
            <p:cNvPr id="5" name="Picture 4" descr="A poster of an elephant holding an umbrella and a cat&#10;&#10;Description automatically generated">
              <a:extLst>
                <a:ext uri="{FF2B5EF4-FFF2-40B4-BE49-F238E27FC236}">
                  <a16:creationId xmlns:a16="http://schemas.microsoft.com/office/drawing/2014/main" id="{A3C6FECA-39C2-6C5D-B1FE-683AA952FB94}"/>
                </a:ext>
              </a:extLst>
            </p:cNvPr>
            <p:cNvPicPr>
              <a:picLocks noChangeAspect="1"/>
            </p:cNvPicPr>
            <p:nvPr/>
          </p:nvPicPr>
          <p:blipFill>
            <a:blip r:embed="rId2"/>
            <a:stretch>
              <a:fillRect/>
            </a:stretch>
          </p:blipFill>
          <p:spPr>
            <a:xfrm>
              <a:off x="61913" y="4579120"/>
              <a:ext cx="1529611" cy="1715544"/>
            </a:xfrm>
            <a:prstGeom prst="rect">
              <a:avLst/>
            </a:prstGeom>
          </p:spPr>
        </p:pic>
        <p:sp>
          <p:nvSpPr>
            <p:cNvPr id="6" name="Rectangle 5">
              <a:extLst>
                <a:ext uri="{FF2B5EF4-FFF2-40B4-BE49-F238E27FC236}">
                  <a16:creationId xmlns:a16="http://schemas.microsoft.com/office/drawing/2014/main" id="{A0773E0D-4D80-F8D2-62C0-0B244F63DC8A}"/>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EEB4BE06-7BEB-5AC6-884E-877B8E410F40}"/>
              </a:ext>
            </a:extLst>
          </p:cNvPr>
          <p:cNvPicPr>
            <a:picLocks noChangeAspect="1"/>
          </p:cNvPicPr>
          <p:nvPr/>
        </p:nvPicPr>
        <p:blipFill>
          <a:blip r:embed="rId3"/>
          <a:stretch>
            <a:fillRect/>
          </a:stretch>
        </p:blipFill>
        <p:spPr>
          <a:xfrm>
            <a:off x="10676676" y="5184797"/>
            <a:ext cx="1444017" cy="1112599"/>
          </a:xfrm>
          <a:prstGeom prst="rect">
            <a:avLst/>
          </a:prstGeom>
        </p:spPr>
      </p:pic>
      <p:pic>
        <p:nvPicPr>
          <p:cNvPr id="7" name="Picture 6" descr="A drawing of a human body&#10;&#10;AI-generated content may be incorrect.">
            <a:extLst>
              <a:ext uri="{FF2B5EF4-FFF2-40B4-BE49-F238E27FC236}">
                <a16:creationId xmlns:a16="http://schemas.microsoft.com/office/drawing/2014/main" id="{F875DABF-B80D-64B1-6954-2961772AF9BE}"/>
              </a:ext>
            </a:extLst>
          </p:cNvPr>
          <p:cNvPicPr>
            <a:picLocks noChangeAspect="1"/>
          </p:cNvPicPr>
          <p:nvPr/>
        </p:nvPicPr>
        <p:blipFill>
          <a:blip r:embed="rId4"/>
          <a:stretch>
            <a:fillRect/>
          </a:stretch>
        </p:blipFill>
        <p:spPr>
          <a:xfrm>
            <a:off x="4279771" y="827198"/>
            <a:ext cx="3618994" cy="5454123"/>
          </a:xfrm>
          <a:prstGeom prst="rect">
            <a:avLst/>
          </a:prstGeom>
        </p:spPr>
      </p:pic>
      <p:sp>
        <p:nvSpPr>
          <p:cNvPr id="9" name="Rectangle 8">
            <a:extLst>
              <a:ext uri="{FF2B5EF4-FFF2-40B4-BE49-F238E27FC236}">
                <a16:creationId xmlns:a16="http://schemas.microsoft.com/office/drawing/2014/main" id="{351A51C7-653C-D3C5-9A4A-042F5DF3F3A8}"/>
              </a:ext>
            </a:extLst>
          </p:cNvPr>
          <p:cNvSpPr/>
          <p:nvPr/>
        </p:nvSpPr>
        <p:spPr>
          <a:xfrm>
            <a:off x="6678437" y="1092071"/>
            <a:ext cx="1022066" cy="71404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6A5B6011-14E7-63B6-11DB-5AFE220C1F3B}"/>
              </a:ext>
            </a:extLst>
          </p:cNvPr>
          <p:cNvSpPr/>
          <p:nvPr/>
        </p:nvSpPr>
        <p:spPr>
          <a:xfrm>
            <a:off x="6846447" y="4004262"/>
            <a:ext cx="854055" cy="53203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066061B9-4969-0930-E2D1-238F219EF542}"/>
              </a:ext>
            </a:extLst>
          </p:cNvPr>
          <p:cNvSpPr/>
          <p:nvPr/>
        </p:nvSpPr>
        <p:spPr>
          <a:xfrm>
            <a:off x="6132400" y="5236342"/>
            <a:ext cx="1638107" cy="92406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62C777E2-7298-5EFE-FE67-AC909983DE39}"/>
              </a:ext>
            </a:extLst>
          </p:cNvPr>
          <p:cNvSpPr/>
          <p:nvPr/>
        </p:nvSpPr>
        <p:spPr>
          <a:xfrm>
            <a:off x="4312281" y="5278344"/>
            <a:ext cx="1498097" cy="75604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610810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6C7CB230-4D4C-B29E-608B-009341D4C715}"/>
              </a:ext>
            </a:extLst>
          </p:cNvPr>
          <p:cNvGrpSpPr/>
          <p:nvPr/>
        </p:nvGrpSpPr>
        <p:grpSpPr>
          <a:xfrm>
            <a:off x="561" y="73225"/>
            <a:ext cx="12189438" cy="6704639"/>
            <a:chOff x="561" y="52348"/>
            <a:chExt cx="12189438" cy="6704639"/>
          </a:xfrm>
        </p:grpSpPr>
        <p:sp>
          <p:nvSpPr>
            <p:cNvPr id="4" name="Rectangle 3">
              <a:extLst>
                <a:ext uri="{FF2B5EF4-FFF2-40B4-BE49-F238E27FC236}">
                  <a16:creationId xmlns:a16="http://schemas.microsoft.com/office/drawing/2014/main" id="{A426ABB0-0D89-65E0-3C1E-931C70674DAA}"/>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oster of an elephant holding an umbrella and a cat&#10;&#10;Description automatically generated">
              <a:extLst>
                <a:ext uri="{FF2B5EF4-FFF2-40B4-BE49-F238E27FC236}">
                  <a16:creationId xmlns:a16="http://schemas.microsoft.com/office/drawing/2014/main" id="{99DE2A3E-CF2A-A15F-6FF2-05C36AA459CE}"/>
                </a:ext>
              </a:extLst>
            </p:cNvPr>
            <p:cNvPicPr>
              <a:picLocks noChangeAspect="1"/>
            </p:cNvPicPr>
            <p:nvPr/>
          </p:nvPicPr>
          <p:blipFill>
            <a:blip r:embed="rId2"/>
            <a:stretch>
              <a:fillRect/>
            </a:stretch>
          </p:blipFill>
          <p:spPr>
            <a:xfrm>
              <a:off x="61913" y="4579120"/>
              <a:ext cx="1529611" cy="1715544"/>
            </a:xfrm>
            <a:prstGeom prst="rect">
              <a:avLst/>
            </a:prstGeom>
          </p:spPr>
        </p:pic>
        <p:sp>
          <p:nvSpPr>
            <p:cNvPr id="6" name="Rectangle 5">
              <a:extLst>
                <a:ext uri="{FF2B5EF4-FFF2-40B4-BE49-F238E27FC236}">
                  <a16:creationId xmlns:a16="http://schemas.microsoft.com/office/drawing/2014/main" id="{DE31D281-45EE-4C29-D934-55E4CC6755ED}"/>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1B4F6A4D-362E-EE05-0B6F-67AED0CCCA29}"/>
              </a:ext>
            </a:extLst>
          </p:cNvPr>
          <p:cNvPicPr>
            <a:picLocks noChangeAspect="1"/>
          </p:cNvPicPr>
          <p:nvPr/>
        </p:nvPicPr>
        <p:blipFill>
          <a:blip r:embed="rId3"/>
          <a:stretch>
            <a:fillRect/>
          </a:stretch>
        </p:blipFill>
        <p:spPr>
          <a:xfrm>
            <a:off x="10749745" y="70002"/>
            <a:ext cx="1444017" cy="1112599"/>
          </a:xfrm>
          <a:prstGeom prst="rect">
            <a:avLst/>
          </a:prstGeom>
        </p:spPr>
      </p:pic>
      <p:pic>
        <p:nvPicPr>
          <p:cNvPr id="9" name="Picture 8">
            <a:extLst>
              <a:ext uri="{FF2B5EF4-FFF2-40B4-BE49-F238E27FC236}">
                <a16:creationId xmlns:a16="http://schemas.microsoft.com/office/drawing/2014/main" id="{F61F39DE-A6D5-4241-813F-B807D918EDB0}"/>
              </a:ext>
            </a:extLst>
          </p:cNvPr>
          <p:cNvPicPr>
            <a:picLocks noChangeAspect="1"/>
          </p:cNvPicPr>
          <p:nvPr/>
        </p:nvPicPr>
        <p:blipFill>
          <a:blip r:embed="rId4"/>
          <a:stretch>
            <a:fillRect/>
          </a:stretch>
        </p:blipFill>
        <p:spPr>
          <a:xfrm>
            <a:off x="1785003" y="889829"/>
            <a:ext cx="3587679" cy="5412370"/>
          </a:xfrm>
          <a:prstGeom prst="rect">
            <a:avLst/>
          </a:prstGeom>
        </p:spPr>
      </p:pic>
      <p:sp>
        <p:nvSpPr>
          <p:cNvPr id="11" name="TextBox 10">
            <a:extLst>
              <a:ext uri="{FF2B5EF4-FFF2-40B4-BE49-F238E27FC236}">
                <a16:creationId xmlns:a16="http://schemas.microsoft.com/office/drawing/2014/main" id="{C7F08964-3267-4A59-BAF9-85F2FA949776}"/>
              </a:ext>
            </a:extLst>
          </p:cNvPr>
          <p:cNvSpPr txBox="1"/>
          <p:nvPr/>
        </p:nvSpPr>
        <p:spPr>
          <a:xfrm>
            <a:off x="5589105" y="940508"/>
            <a:ext cx="6294344" cy="5324535"/>
          </a:xfrm>
          <a:prstGeom prst="rect">
            <a:avLst/>
          </a:prstGeom>
          <a:noFill/>
        </p:spPr>
        <p:txBody>
          <a:bodyPr wrap="square" lIns="91440" tIns="45720" rIns="91440" bIns="45720" rtlCol="0" anchor="t">
            <a:spAutoFit/>
          </a:bodyPr>
          <a:lstStyle/>
          <a:p>
            <a:pPr algn="ctr"/>
            <a:r>
              <a:rPr lang="en-US" sz="2000" b="1">
                <a:latin typeface="Comic Sans MS"/>
              </a:rPr>
              <a:t>Penis</a:t>
            </a:r>
            <a:endParaRPr lang="en-US" sz="2000" b="1" dirty="0">
              <a:latin typeface="Comic Sans MS"/>
            </a:endParaRPr>
          </a:p>
          <a:p>
            <a:pPr algn="ctr"/>
            <a:r>
              <a:rPr lang="en-US" sz="2000" b="1" dirty="0">
                <a:latin typeface="Comic Sans MS"/>
              </a:rPr>
              <a:t>The organ that leads from </a:t>
            </a:r>
            <a:r>
              <a:rPr lang="en-US" sz="2000" b="1">
                <a:latin typeface="Comic Sans MS"/>
              </a:rPr>
              <a:t>inside your body to outside.</a:t>
            </a:r>
            <a:endParaRPr lang="en-US" sz="2000" b="1" dirty="0">
              <a:latin typeface="Comic Sans MS"/>
            </a:endParaRPr>
          </a:p>
          <a:p>
            <a:pPr algn="ctr"/>
            <a:endParaRPr lang="en-US" sz="2000" b="1" dirty="0">
              <a:latin typeface="Comic Sans MS"/>
            </a:endParaRPr>
          </a:p>
          <a:p>
            <a:pPr algn="ctr"/>
            <a:r>
              <a:rPr lang="en-US" sz="2000" b="1">
                <a:latin typeface="Comic Sans MS"/>
              </a:rPr>
              <a:t>Scrotum</a:t>
            </a:r>
            <a:endParaRPr lang="en-US" sz="2000" b="1" dirty="0">
              <a:latin typeface="Comic Sans MS"/>
            </a:endParaRPr>
          </a:p>
          <a:p>
            <a:pPr algn="ctr"/>
            <a:r>
              <a:rPr lang="en-US" sz="2000" b="1">
                <a:latin typeface="Comic Sans MS"/>
              </a:rPr>
              <a:t>A bag that holds your testicles.</a:t>
            </a:r>
            <a:endParaRPr lang="en-US" sz="2000" b="1" dirty="0">
              <a:latin typeface="Comic Sans MS"/>
            </a:endParaRPr>
          </a:p>
          <a:p>
            <a:pPr algn="ctr"/>
            <a:endParaRPr lang="en-US" sz="2000" b="1" dirty="0">
              <a:latin typeface="Comic Sans MS"/>
            </a:endParaRPr>
          </a:p>
          <a:p>
            <a:pPr algn="ctr"/>
            <a:r>
              <a:rPr lang="en-US" sz="2000" b="1">
                <a:latin typeface="Comic Sans MS"/>
              </a:rPr>
              <a:t>Glans</a:t>
            </a:r>
            <a:endParaRPr lang="en-US" sz="2000" b="1" dirty="0">
              <a:latin typeface="Comic Sans MS"/>
            </a:endParaRPr>
          </a:p>
          <a:p>
            <a:pPr algn="ctr"/>
            <a:r>
              <a:rPr lang="en-US" sz="2000" b="1" dirty="0">
                <a:latin typeface="Comic Sans MS"/>
              </a:rPr>
              <a:t>The sensitive end at the end of the penis typically covered by the foreskin. You might notice some little spots on your glans. These are called penile pepules and are completely normal.</a:t>
            </a:r>
          </a:p>
          <a:p>
            <a:pPr algn="ctr"/>
            <a:endParaRPr lang="en-US" sz="2000" b="1" dirty="0">
              <a:latin typeface="Comic Sans MS"/>
            </a:endParaRPr>
          </a:p>
          <a:p>
            <a:pPr algn="ctr"/>
            <a:r>
              <a:rPr lang="en-US" sz="2000" b="1">
                <a:latin typeface="Comic Sans MS"/>
              </a:rPr>
              <a:t>Foreskin</a:t>
            </a:r>
            <a:endParaRPr lang="en-US" sz="2000" b="1" dirty="0">
              <a:latin typeface="Comic Sans MS"/>
            </a:endParaRPr>
          </a:p>
          <a:p>
            <a:pPr algn="ctr"/>
            <a:r>
              <a:rPr lang="en-US" sz="2000" b="1" dirty="0">
                <a:latin typeface="Comic Sans MS"/>
              </a:rPr>
              <a:t>The skin at the end of the penis that is there to protect the glans. Some people have this </a:t>
            </a:r>
            <a:r>
              <a:rPr lang="en-US" sz="2000" b="1">
                <a:latin typeface="Comic Sans MS"/>
              </a:rPr>
              <a:t>removed for medical or religious reasons.</a:t>
            </a:r>
            <a:endParaRPr lang="en-US" sz="2000" b="1" dirty="0">
              <a:latin typeface="Comic Sans MS"/>
            </a:endParaRPr>
          </a:p>
        </p:txBody>
      </p:sp>
    </p:spTree>
    <p:extLst>
      <p:ext uri="{BB962C8B-B14F-4D97-AF65-F5344CB8AC3E}">
        <p14:creationId xmlns:p14="http://schemas.microsoft.com/office/powerpoint/2010/main" val="19283777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a:extLst>
            <a:ext uri="{FF2B5EF4-FFF2-40B4-BE49-F238E27FC236}">
              <a16:creationId xmlns:a16="http://schemas.microsoft.com/office/drawing/2014/main" id="{F0C6F69A-E101-7F50-8FC6-01DFAC21642B}"/>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F3698BF3-447E-B4E7-527A-C3FDDCFE8A6A}"/>
              </a:ext>
            </a:extLst>
          </p:cNvPr>
          <p:cNvGrpSpPr/>
          <p:nvPr/>
        </p:nvGrpSpPr>
        <p:grpSpPr>
          <a:xfrm>
            <a:off x="561" y="73225"/>
            <a:ext cx="12189438" cy="6704639"/>
            <a:chOff x="561" y="52348"/>
            <a:chExt cx="12189438" cy="6704639"/>
          </a:xfrm>
        </p:grpSpPr>
        <p:sp>
          <p:nvSpPr>
            <p:cNvPr id="4" name="Rectangle 3">
              <a:extLst>
                <a:ext uri="{FF2B5EF4-FFF2-40B4-BE49-F238E27FC236}">
                  <a16:creationId xmlns:a16="http://schemas.microsoft.com/office/drawing/2014/main" id="{8A163E9F-B783-D24A-491B-D18375836CF6}"/>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600" b="1" dirty="0">
                  <a:latin typeface="Comic Sans MS"/>
                  <a:ea typeface="Calibri"/>
                  <a:cs typeface="Calibri"/>
                </a:rPr>
                <a:t>Next lesson...</a:t>
              </a:r>
              <a:r>
                <a:rPr lang="en-US" sz="3600" b="1">
                  <a:latin typeface="Comic Sans MS"/>
                  <a:ea typeface="Calibri"/>
                  <a:cs typeface="Calibri"/>
                </a:rPr>
                <a:t>Puberty!</a:t>
              </a:r>
              <a:endParaRPr lang="en-US" sz="3600" b="1" dirty="0">
                <a:latin typeface="Comic Sans MS"/>
                <a:ea typeface="Calibri"/>
                <a:cs typeface="Calibri"/>
              </a:endParaRPr>
            </a:p>
          </p:txBody>
        </p:sp>
        <p:pic>
          <p:nvPicPr>
            <p:cNvPr id="5" name="Picture 4" descr="A poster of an elephant holding an umbrella and a cat&#10;&#10;Description automatically generated">
              <a:extLst>
                <a:ext uri="{FF2B5EF4-FFF2-40B4-BE49-F238E27FC236}">
                  <a16:creationId xmlns:a16="http://schemas.microsoft.com/office/drawing/2014/main" id="{3C13FDF9-3C1F-9A39-CB6E-F2439CBFD828}"/>
                </a:ext>
              </a:extLst>
            </p:cNvPr>
            <p:cNvPicPr>
              <a:picLocks noChangeAspect="1"/>
            </p:cNvPicPr>
            <p:nvPr/>
          </p:nvPicPr>
          <p:blipFill>
            <a:blip r:embed="rId3"/>
            <a:stretch>
              <a:fillRect/>
            </a:stretch>
          </p:blipFill>
          <p:spPr>
            <a:xfrm>
              <a:off x="61913" y="4579120"/>
              <a:ext cx="1529611" cy="1715544"/>
            </a:xfrm>
            <a:prstGeom prst="rect">
              <a:avLst/>
            </a:prstGeom>
          </p:spPr>
        </p:pic>
        <p:sp>
          <p:nvSpPr>
            <p:cNvPr id="6" name="Rectangle 5">
              <a:extLst>
                <a:ext uri="{FF2B5EF4-FFF2-40B4-BE49-F238E27FC236}">
                  <a16:creationId xmlns:a16="http://schemas.microsoft.com/office/drawing/2014/main" id="{1899F3E7-7519-3765-7611-877CBBD8A814}"/>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164973BF-47D1-FBE5-6C15-FE69A3D265FB}"/>
              </a:ext>
            </a:extLst>
          </p:cNvPr>
          <p:cNvPicPr>
            <a:picLocks noChangeAspect="1"/>
          </p:cNvPicPr>
          <p:nvPr/>
        </p:nvPicPr>
        <p:blipFill>
          <a:blip r:embed="rId4"/>
          <a:stretch>
            <a:fillRect/>
          </a:stretch>
        </p:blipFill>
        <p:spPr>
          <a:xfrm>
            <a:off x="10749745" y="70002"/>
            <a:ext cx="1444017" cy="1112599"/>
          </a:xfrm>
          <a:prstGeom prst="rect">
            <a:avLst/>
          </a:prstGeom>
        </p:spPr>
      </p:pic>
      <p:pic>
        <p:nvPicPr>
          <p:cNvPr id="2" name="Online Media 1" title="Emotional and Social Changes During Puberty | Amazing Me">
            <a:hlinkClick r:id="" action="ppaction://noaction"/>
            <a:extLst>
              <a:ext uri="{FF2B5EF4-FFF2-40B4-BE49-F238E27FC236}">
                <a16:creationId xmlns:a16="http://schemas.microsoft.com/office/drawing/2014/main" id="{889639B9-D479-ABFE-4E29-28818F17F406}"/>
              </a:ext>
            </a:extLst>
          </p:cNvPr>
          <p:cNvPicPr>
            <a:picLocks noRot="1" noChangeAspect="1"/>
          </p:cNvPicPr>
          <p:nvPr>
            <a:videoFile r:link="rId1"/>
          </p:nvPr>
        </p:nvPicPr>
        <p:blipFill>
          <a:blip r:embed="rId5"/>
          <a:stretch>
            <a:fillRect/>
          </a:stretch>
        </p:blipFill>
        <p:spPr>
          <a:xfrm>
            <a:off x="1241425" y="831476"/>
            <a:ext cx="9710738" cy="5486400"/>
          </a:xfrm>
          <a:prstGeom prst="rect">
            <a:avLst/>
          </a:prstGeom>
        </p:spPr>
      </p:pic>
    </p:spTree>
    <p:extLst>
      <p:ext uri="{BB962C8B-B14F-4D97-AF65-F5344CB8AC3E}">
        <p14:creationId xmlns:p14="http://schemas.microsoft.com/office/powerpoint/2010/main" val="10768950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a:extLst>
            <a:ext uri="{FF2B5EF4-FFF2-40B4-BE49-F238E27FC236}">
              <a16:creationId xmlns:a16="http://schemas.microsoft.com/office/drawing/2014/main" id="{1F7EA091-1491-A495-7380-8A8DCDE405DA}"/>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D20DD68D-72ED-F02E-C744-1B8853887BCE}"/>
              </a:ext>
            </a:extLst>
          </p:cNvPr>
          <p:cNvGrpSpPr/>
          <p:nvPr/>
        </p:nvGrpSpPr>
        <p:grpSpPr>
          <a:xfrm>
            <a:off x="561" y="73225"/>
            <a:ext cx="12189438" cy="6704639"/>
            <a:chOff x="561" y="52348"/>
            <a:chExt cx="12189438" cy="6704639"/>
          </a:xfrm>
        </p:grpSpPr>
        <p:sp>
          <p:nvSpPr>
            <p:cNvPr id="4" name="Rectangle 3">
              <a:extLst>
                <a:ext uri="{FF2B5EF4-FFF2-40B4-BE49-F238E27FC236}">
                  <a16:creationId xmlns:a16="http://schemas.microsoft.com/office/drawing/2014/main" id="{B5C7E3A9-B2E7-4842-67B1-486CD0E739AF}"/>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oster of an elephant holding an umbrella and a cat&#10;&#10;Description automatically generated">
              <a:extLst>
                <a:ext uri="{FF2B5EF4-FFF2-40B4-BE49-F238E27FC236}">
                  <a16:creationId xmlns:a16="http://schemas.microsoft.com/office/drawing/2014/main" id="{99F73675-EB90-16E9-4ECE-CD4835AFC8F3}"/>
                </a:ext>
              </a:extLst>
            </p:cNvPr>
            <p:cNvPicPr>
              <a:picLocks noChangeAspect="1"/>
            </p:cNvPicPr>
            <p:nvPr/>
          </p:nvPicPr>
          <p:blipFill>
            <a:blip r:embed="rId2"/>
            <a:stretch>
              <a:fillRect/>
            </a:stretch>
          </p:blipFill>
          <p:spPr>
            <a:xfrm>
              <a:off x="4472549" y="1811086"/>
              <a:ext cx="3721193" cy="4173525"/>
            </a:xfrm>
            <a:prstGeom prst="rect">
              <a:avLst/>
            </a:prstGeom>
          </p:spPr>
        </p:pic>
        <p:sp>
          <p:nvSpPr>
            <p:cNvPr id="6" name="Rectangle 5">
              <a:extLst>
                <a:ext uri="{FF2B5EF4-FFF2-40B4-BE49-F238E27FC236}">
                  <a16:creationId xmlns:a16="http://schemas.microsoft.com/office/drawing/2014/main" id="{C96231A0-344E-15C9-8BDE-986EE6F53BB1}"/>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772713CA-4F7C-BAE1-5B5F-2A9860558C92}"/>
              </a:ext>
            </a:extLst>
          </p:cNvPr>
          <p:cNvPicPr>
            <a:picLocks noChangeAspect="1"/>
          </p:cNvPicPr>
          <p:nvPr/>
        </p:nvPicPr>
        <p:blipFill>
          <a:blip r:embed="rId3"/>
          <a:stretch>
            <a:fillRect/>
          </a:stretch>
        </p:blipFill>
        <p:spPr>
          <a:xfrm>
            <a:off x="10676676" y="5184797"/>
            <a:ext cx="1444017" cy="1112599"/>
          </a:xfrm>
          <a:prstGeom prst="rect">
            <a:avLst/>
          </a:prstGeom>
        </p:spPr>
      </p:pic>
      <p:sp>
        <p:nvSpPr>
          <p:cNvPr id="2" name="TextBox 1">
            <a:extLst>
              <a:ext uri="{FF2B5EF4-FFF2-40B4-BE49-F238E27FC236}">
                <a16:creationId xmlns:a16="http://schemas.microsoft.com/office/drawing/2014/main" id="{43E2DDE3-D8B7-E74F-CC49-3556ED0DCD69}"/>
              </a:ext>
            </a:extLst>
          </p:cNvPr>
          <p:cNvSpPr txBox="1"/>
          <p:nvPr/>
        </p:nvSpPr>
        <p:spPr>
          <a:xfrm>
            <a:off x="1278373" y="196241"/>
            <a:ext cx="9632288" cy="646331"/>
          </a:xfrm>
          <a:prstGeom prst="rect">
            <a:avLst/>
          </a:prstGeom>
          <a:noFill/>
        </p:spPr>
        <p:txBody>
          <a:bodyPr wrap="square" lIns="91440" tIns="45720" rIns="91440" bIns="45720" rtlCol="0" anchor="t">
            <a:spAutoFit/>
          </a:bodyPr>
          <a:lstStyle/>
          <a:p>
            <a:pPr algn="ctr"/>
            <a:r>
              <a:rPr lang="en-US" sz="3600">
                <a:solidFill>
                  <a:schemeClr val="bg1"/>
                </a:solidFill>
                <a:latin typeface="Comic Sans MS"/>
              </a:rPr>
              <a:t>Lesson 2 – Puberty</a:t>
            </a:r>
            <a:endParaRPr lang="en-GB" sz="3200"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5914176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6C7CB230-4D4C-B29E-608B-009341D4C715}"/>
              </a:ext>
            </a:extLst>
          </p:cNvPr>
          <p:cNvGrpSpPr/>
          <p:nvPr/>
        </p:nvGrpSpPr>
        <p:grpSpPr>
          <a:xfrm>
            <a:off x="561" y="73225"/>
            <a:ext cx="12189438" cy="6704639"/>
            <a:chOff x="561" y="52348"/>
            <a:chExt cx="12189438" cy="6704639"/>
          </a:xfrm>
        </p:grpSpPr>
        <p:sp>
          <p:nvSpPr>
            <p:cNvPr id="4" name="Rectangle 3">
              <a:extLst>
                <a:ext uri="{FF2B5EF4-FFF2-40B4-BE49-F238E27FC236}">
                  <a16:creationId xmlns:a16="http://schemas.microsoft.com/office/drawing/2014/main" id="{A426ABB0-0D89-65E0-3C1E-931C70674DAA}"/>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600">
                  <a:latin typeface="Comic Sans MS"/>
                  <a:ea typeface="Calibri"/>
                  <a:cs typeface="Calibri"/>
                </a:rPr>
                <a:t>Repeated Themes</a:t>
              </a:r>
              <a:endParaRPr lang="en-US" sz="3600">
                <a:latin typeface="Comic Sans MS"/>
              </a:endParaRPr>
            </a:p>
          </p:txBody>
        </p:sp>
        <p:pic>
          <p:nvPicPr>
            <p:cNvPr id="5" name="Picture 4" descr="A poster of an elephant holding an umbrella and a cat&#10;&#10;Description automatically generated">
              <a:extLst>
                <a:ext uri="{FF2B5EF4-FFF2-40B4-BE49-F238E27FC236}">
                  <a16:creationId xmlns:a16="http://schemas.microsoft.com/office/drawing/2014/main" id="{99DE2A3E-CF2A-A15F-6FF2-05C36AA459CE}"/>
                </a:ext>
              </a:extLst>
            </p:cNvPr>
            <p:cNvPicPr>
              <a:picLocks noChangeAspect="1"/>
            </p:cNvPicPr>
            <p:nvPr/>
          </p:nvPicPr>
          <p:blipFill>
            <a:blip r:embed="rId2"/>
            <a:stretch>
              <a:fillRect/>
            </a:stretch>
          </p:blipFill>
          <p:spPr>
            <a:xfrm>
              <a:off x="61913" y="4579120"/>
              <a:ext cx="1529611" cy="1715544"/>
            </a:xfrm>
            <a:prstGeom prst="rect">
              <a:avLst/>
            </a:prstGeom>
          </p:spPr>
        </p:pic>
        <p:sp>
          <p:nvSpPr>
            <p:cNvPr id="6" name="Rectangle 5">
              <a:extLst>
                <a:ext uri="{FF2B5EF4-FFF2-40B4-BE49-F238E27FC236}">
                  <a16:creationId xmlns:a16="http://schemas.microsoft.com/office/drawing/2014/main" id="{DE31D281-45EE-4C29-D934-55E4CC6755ED}"/>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1B4F6A4D-362E-EE05-0B6F-67AED0CCCA29}"/>
              </a:ext>
            </a:extLst>
          </p:cNvPr>
          <p:cNvPicPr>
            <a:picLocks noChangeAspect="1"/>
          </p:cNvPicPr>
          <p:nvPr/>
        </p:nvPicPr>
        <p:blipFill>
          <a:blip r:embed="rId3"/>
          <a:stretch>
            <a:fillRect/>
          </a:stretch>
        </p:blipFill>
        <p:spPr>
          <a:xfrm>
            <a:off x="10676676" y="5184797"/>
            <a:ext cx="1444017" cy="1112599"/>
          </a:xfrm>
          <a:prstGeom prst="rect">
            <a:avLst/>
          </a:prstGeom>
        </p:spPr>
      </p:pic>
      <p:sp>
        <p:nvSpPr>
          <p:cNvPr id="2" name="TextBox 1">
            <a:extLst>
              <a:ext uri="{FF2B5EF4-FFF2-40B4-BE49-F238E27FC236}">
                <a16:creationId xmlns:a16="http://schemas.microsoft.com/office/drawing/2014/main" id="{9CCD343B-7A0D-5DF0-A04D-47B58DD99629}"/>
              </a:ext>
            </a:extLst>
          </p:cNvPr>
          <p:cNvSpPr txBox="1"/>
          <p:nvPr/>
        </p:nvSpPr>
        <p:spPr>
          <a:xfrm>
            <a:off x="313151" y="1320454"/>
            <a:ext cx="11576134" cy="33239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a:latin typeface="Comic Sans MS"/>
                <a:ea typeface="+mn-lt"/>
                <a:cs typeface="+mn-lt"/>
              </a:rPr>
              <a:t>POWER - I know that we all have power and can use it </a:t>
            </a:r>
            <a:r>
              <a:rPr lang="en-GB" sz="3200" dirty="0">
                <a:latin typeface="Comic Sans MS"/>
                <a:ea typeface="+mn-lt"/>
                <a:cs typeface="+mn-lt"/>
              </a:rPr>
              <a:t>to change ourselves, to help others make changes in their lives and to make changes in the world. </a:t>
            </a:r>
          </a:p>
          <a:p>
            <a:endParaRPr lang="en-GB" sz="3200" dirty="0">
              <a:latin typeface="Comic Sans MS"/>
              <a:ea typeface="Calibri"/>
              <a:cs typeface="Calibri"/>
            </a:endParaRPr>
          </a:p>
          <a:p>
            <a:r>
              <a:rPr lang="en-GB" sz="3200">
                <a:latin typeface="Comic Sans MS"/>
                <a:ea typeface="+mn-lt"/>
                <a:cs typeface="+mn-lt"/>
              </a:rPr>
              <a:t>TRUST - I know that it feels good to have relationships with people who deserve my trust.</a:t>
            </a:r>
          </a:p>
          <a:p>
            <a:pPr algn="ctr"/>
            <a:endParaRPr lang="en-GB">
              <a:ea typeface="Calibri" panose="020F0502020204030204"/>
              <a:cs typeface="Calibri" panose="020F0502020204030204"/>
            </a:endParaRPr>
          </a:p>
        </p:txBody>
      </p:sp>
      <p:sp>
        <p:nvSpPr>
          <p:cNvPr id="7" name="TextBox 6">
            <a:extLst>
              <a:ext uri="{FF2B5EF4-FFF2-40B4-BE49-F238E27FC236}">
                <a16:creationId xmlns:a16="http://schemas.microsoft.com/office/drawing/2014/main" id="{71871BEF-FBD1-3DCC-61B1-56DCF43467A9}"/>
              </a:ext>
            </a:extLst>
          </p:cNvPr>
          <p:cNvSpPr txBox="1"/>
          <p:nvPr/>
        </p:nvSpPr>
        <p:spPr>
          <a:xfrm>
            <a:off x="2144909" y="4751952"/>
            <a:ext cx="7896516"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800" dirty="0">
                <a:latin typeface="Comic Sans MS"/>
                <a:ea typeface="Calibri"/>
                <a:cs typeface="Calibri"/>
              </a:rPr>
              <a:t>Remember to start your sentences with, </a:t>
            </a:r>
            <a:r>
              <a:rPr lang="en-GB" sz="2800">
                <a:latin typeface="Comic Sans MS"/>
                <a:ea typeface="Calibri"/>
                <a:cs typeface="Calibri"/>
              </a:rPr>
              <a:t>'Someone I know...'</a:t>
            </a:r>
            <a:endParaRPr lang="en-US">
              <a:ea typeface="Calibri" panose="020F0502020204030204"/>
              <a:cs typeface="Calibri" panose="020F0502020204030204"/>
            </a:endParaRPr>
          </a:p>
          <a:p>
            <a:pPr algn="ctr"/>
            <a:r>
              <a:rPr lang="en-GB" sz="2800" dirty="0">
                <a:latin typeface="Comic Sans MS"/>
                <a:ea typeface="Calibri"/>
                <a:cs typeface="Calibri"/>
              </a:rPr>
              <a:t>Please don't use names or identify people.</a:t>
            </a:r>
            <a:endParaRPr lang="en-GB">
              <a:ea typeface="Calibri" panose="020F0502020204030204"/>
              <a:cs typeface="Calibri" panose="020F0502020204030204"/>
            </a:endParaRPr>
          </a:p>
        </p:txBody>
      </p:sp>
    </p:spTree>
    <p:extLst>
      <p:ext uri="{BB962C8B-B14F-4D97-AF65-F5344CB8AC3E}">
        <p14:creationId xmlns:p14="http://schemas.microsoft.com/office/powerpoint/2010/main" val="34280442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a:extLst>
            <a:ext uri="{FF2B5EF4-FFF2-40B4-BE49-F238E27FC236}">
              <a16:creationId xmlns:a16="http://schemas.microsoft.com/office/drawing/2014/main" id="{B7BAD0B8-3D0E-ABF1-8DD2-4255C5DE8EF6}"/>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0959EAA9-EB6F-02CA-5F99-49596D9F75F9}"/>
              </a:ext>
            </a:extLst>
          </p:cNvPr>
          <p:cNvGrpSpPr/>
          <p:nvPr/>
        </p:nvGrpSpPr>
        <p:grpSpPr>
          <a:xfrm>
            <a:off x="561" y="73225"/>
            <a:ext cx="12189438" cy="6704639"/>
            <a:chOff x="561" y="52348"/>
            <a:chExt cx="12189438" cy="6704639"/>
          </a:xfrm>
        </p:grpSpPr>
        <p:sp>
          <p:nvSpPr>
            <p:cNvPr id="4" name="Rectangle 3">
              <a:extLst>
                <a:ext uri="{FF2B5EF4-FFF2-40B4-BE49-F238E27FC236}">
                  <a16:creationId xmlns:a16="http://schemas.microsoft.com/office/drawing/2014/main" id="{8385E946-0C37-939D-7EFB-965277B7EB98}"/>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oster of an elephant holding an umbrella and a cat&#10;&#10;Description automatically generated">
              <a:extLst>
                <a:ext uri="{FF2B5EF4-FFF2-40B4-BE49-F238E27FC236}">
                  <a16:creationId xmlns:a16="http://schemas.microsoft.com/office/drawing/2014/main" id="{4CF50C62-0BBC-B9F4-5A74-5AFFE8E34E35}"/>
                </a:ext>
              </a:extLst>
            </p:cNvPr>
            <p:cNvPicPr>
              <a:picLocks noChangeAspect="1"/>
            </p:cNvPicPr>
            <p:nvPr/>
          </p:nvPicPr>
          <p:blipFill>
            <a:blip r:embed="rId3"/>
            <a:stretch>
              <a:fillRect/>
            </a:stretch>
          </p:blipFill>
          <p:spPr>
            <a:xfrm>
              <a:off x="57124" y="4900839"/>
              <a:ext cx="1215988" cy="1376046"/>
            </a:xfrm>
            <a:prstGeom prst="rect">
              <a:avLst/>
            </a:prstGeom>
          </p:spPr>
        </p:pic>
        <p:sp>
          <p:nvSpPr>
            <p:cNvPr id="6" name="Rectangle 5">
              <a:extLst>
                <a:ext uri="{FF2B5EF4-FFF2-40B4-BE49-F238E27FC236}">
                  <a16:creationId xmlns:a16="http://schemas.microsoft.com/office/drawing/2014/main" id="{3ECAA47A-1211-5D8B-6E0B-C235CC07927F}"/>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EFFA1D64-7AB3-B564-2FF5-81263104A8D6}"/>
              </a:ext>
            </a:extLst>
          </p:cNvPr>
          <p:cNvPicPr>
            <a:picLocks noChangeAspect="1"/>
          </p:cNvPicPr>
          <p:nvPr/>
        </p:nvPicPr>
        <p:blipFill>
          <a:blip r:embed="rId4"/>
          <a:stretch>
            <a:fillRect/>
          </a:stretch>
        </p:blipFill>
        <p:spPr>
          <a:xfrm>
            <a:off x="10676676" y="5184797"/>
            <a:ext cx="1444017" cy="1112599"/>
          </a:xfrm>
          <a:prstGeom prst="rect">
            <a:avLst/>
          </a:prstGeom>
        </p:spPr>
      </p:pic>
      <p:sp>
        <p:nvSpPr>
          <p:cNvPr id="2" name="TextBox 1">
            <a:extLst>
              <a:ext uri="{FF2B5EF4-FFF2-40B4-BE49-F238E27FC236}">
                <a16:creationId xmlns:a16="http://schemas.microsoft.com/office/drawing/2014/main" id="{E9AC6961-5F15-1B39-EBAC-B0988BEAE01C}"/>
              </a:ext>
            </a:extLst>
          </p:cNvPr>
          <p:cNvSpPr txBox="1"/>
          <p:nvPr/>
        </p:nvSpPr>
        <p:spPr>
          <a:xfrm>
            <a:off x="1278373" y="196241"/>
            <a:ext cx="9632288" cy="646331"/>
          </a:xfrm>
          <a:prstGeom prst="rect">
            <a:avLst/>
          </a:prstGeom>
          <a:noFill/>
        </p:spPr>
        <p:txBody>
          <a:bodyPr wrap="square" lIns="91440" tIns="45720" rIns="91440" bIns="45720" rtlCol="0" anchor="t">
            <a:spAutoFit/>
          </a:bodyPr>
          <a:lstStyle/>
          <a:p>
            <a:pPr algn="ctr"/>
            <a:r>
              <a:rPr lang="en-US" sz="3600">
                <a:solidFill>
                  <a:schemeClr val="bg1"/>
                </a:solidFill>
                <a:latin typeface="Comic Sans MS"/>
              </a:rPr>
              <a:t>Lesson 2 – Puberty</a:t>
            </a:r>
            <a:endParaRPr lang="en-GB" sz="3200" dirty="0">
              <a:solidFill>
                <a:schemeClr val="bg1"/>
              </a:solidFill>
              <a:latin typeface="Comic Sans MS" panose="030F0702030302020204" pitchFamily="66" charset="0"/>
            </a:endParaRPr>
          </a:p>
        </p:txBody>
      </p:sp>
      <p:pic>
        <p:nvPicPr>
          <p:cNvPr id="9" name="Online Media 8" title="The Physical Changes That Happen to Everyone | Amazing Me">
            <a:hlinkClick r:id="" action="ppaction://noaction"/>
            <a:extLst>
              <a:ext uri="{FF2B5EF4-FFF2-40B4-BE49-F238E27FC236}">
                <a16:creationId xmlns:a16="http://schemas.microsoft.com/office/drawing/2014/main" id="{BAAC2B70-D6EB-F546-B8B8-0C4F09E19791}"/>
              </a:ext>
            </a:extLst>
          </p:cNvPr>
          <p:cNvPicPr>
            <a:picLocks noRot="1" noChangeAspect="1"/>
          </p:cNvPicPr>
          <p:nvPr>
            <a:videoFile r:link="rId1"/>
          </p:nvPr>
        </p:nvPicPr>
        <p:blipFill>
          <a:blip r:embed="rId5"/>
          <a:stretch>
            <a:fillRect/>
          </a:stretch>
        </p:blipFill>
        <p:spPr>
          <a:xfrm>
            <a:off x="-2429" y="80683"/>
            <a:ext cx="12198443" cy="6685428"/>
          </a:xfrm>
          <a:prstGeom prst="rect">
            <a:avLst/>
          </a:prstGeom>
        </p:spPr>
      </p:pic>
    </p:spTree>
    <p:extLst>
      <p:ext uri="{BB962C8B-B14F-4D97-AF65-F5344CB8AC3E}">
        <p14:creationId xmlns:p14="http://schemas.microsoft.com/office/powerpoint/2010/main" val="14715406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a:extLst>
            <a:ext uri="{FF2B5EF4-FFF2-40B4-BE49-F238E27FC236}">
              <a16:creationId xmlns:a16="http://schemas.microsoft.com/office/drawing/2014/main" id="{9DAF0B6B-EDAC-BAB6-C8C2-6C28920C6686}"/>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7098553E-16FB-D30B-D49C-236105D0E2DB}"/>
              </a:ext>
            </a:extLst>
          </p:cNvPr>
          <p:cNvGrpSpPr/>
          <p:nvPr/>
        </p:nvGrpSpPr>
        <p:grpSpPr>
          <a:xfrm>
            <a:off x="561" y="73225"/>
            <a:ext cx="12189438" cy="6704639"/>
            <a:chOff x="561" y="52348"/>
            <a:chExt cx="12189438" cy="6704639"/>
          </a:xfrm>
        </p:grpSpPr>
        <p:sp>
          <p:nvSpPr>
            <p:cNvPr id="4" name="Rectangle 3">
              <a:extLst>
                <a:ext uri="{FF2B5EF4-FFF2-40B4-BE49-F238E27FC236}">
                  <a16:creationId xmlns:a16="http://schemas.microsoft.com/office/drawing/2014/main" id="{3F08E755-78B6-BB01-53FB-2D3D20E8EE76}"/>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oster of an elephant holding an umbrella and a cat&#10;&#10;Description automatically generated">
              <a:extLst>
                <a:ext uri="{FF2B5EF4-FFF2-40B4-BE49-F238E27FC236}">
                  <a16:creationId xmlns:a16="http://schemas.microsoft.com/office/drawing/2014/main" id="{79F26B9D-370D-74A0-9D7C-F00F0BCD3289}"/>
                </a:ext>
              </a:extLst>
            </p:cNvPr>
            <p:cNvPicPr>
              <a:picLocks noChangeAspect="1"/>
            </p:cNvPicPr>
            <p:nvPr/>
          </p:nvPicPr>
          <p:blipFill>
            <a:blip r:embed="rId2"/>
            <a:stretch>
              <a:fillRect/>
            </a:stretch>
          </p:blipFill>
          <p:spPr>
            <a:xfrm>
              <a:off x="4472549" y="1811086"/>
              <a:ext cx="3721193" cy="4173525"/>
            </a:xfrm>
            <a:prstGeom prst="rect">
              <a:avLst/>
            </a:prstGeom>
          </p:spPr>
        </p:pic>
        <p:sp>
          <p:nvSpPr>
            <p:cNvPr id="6" name="Rectangle 5">
              <a:extLst>
                <a:ext uri="{FF2B5EF4-FFF2-40B4-BE49-F238E27FC236}">
                  <a16:creationId xmlns:a16="http://schemas.microsoft.com/office/drawing/2014/main" id="{0F4B27DF-EC4E-F29F-AB77-DCECF62B0157}"/>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C23D4CB9-BCDB-F444-B927-1B2724A1F3FE}"/>
              </a:ext>
            </a:extLst>
          </p:cNvPr>
          <p:cNvPicPr>
            <a:picLocks noChangeAspect="1"/>
          </p:cNvPicPr>
          <p:nvPr/>
        </p:nvPicPr>
        <p:blipFill>
          <a:blip r:embed="rId3"/>
          <a:stretch>
            <a:fillRect/>
          </a:stretch>
        </p:blipFill>
        <p:spPr>
          <a:xfrm>
            <a:off x="10676676" y="5184797"/>
            <a:ext cx="1444017" cy="1112599"/>
          </a:xfrm>
          <a:prstGeom prst="rect">
            <a:avLst/>
          </a:prstGeom>
        </p:spPr>
      </p:pic>
      <p:sp>
        <p:nvSpPr>
          <p:cNvPr id="2" name="TextBox 1">
            <a:extLst>
              <a:ext uri="{FF2B5EF4-FFF2-40B4-BE49-F238E27FC236}">
                <a16:creationId xmlns:a16="http://schemas.microsoft.com/office/drawing/2014/main" id="{9F3F4A58-9C7F-7F3C-5FEB-88CB09CAC2F9}"/>
              </a:ext>
            </a:extLst>
          </p:cNvPr>
          <p:cNvSpPr txBox="1"/>
          <p:nvPr/>
        </p:nvSpPr>
        <p:spPr>
          <a:xfrm>
            <a:off x="1278373" y="196241"/>
            <a:ext cx="9632288" cy="646331"/>
          </a:xfrm>
          <a:prstGeom prst="rect">
            <a:avLst/>
          </a:prstGeom>
          <a:noFill/>
        </p:spPr>
        <p:txBody>
          <a:bodyPr wrap="square" lIns="91440" tIns="45720" rIns="91440" bIns="45720" rtlCol="0" anchor="t">
            <a:spAutoFit/>
          </a:bodyPr>
          <a:lstStyle/>
          <a:p>
            <a:pPr algn="ctr"/>
            <a:r>
              <a:rPr lang="en-US" sz="3600" dirty="0">
                <a:solidFill>
                  <a:schemeClr val="bg1"/>
                </a:solidFill>
                <a:latin typeface="Comic Sans MS"/>
              </a:rPr>
              <a:t>Lesson 3 – Body </a:t>
            </a:r>
            <a:r>
              <a:rPr lang="en-US" sz="3600" dirty="0" err="1">
                <a:solidFill>
                  <a:schemeClr val="bg1"/>
                </a:solidFill>
                <a:latin typeface="Comic Sans MS"/>
              </a:rPr>
              <a:t>Odour</a:t>
            </a:r>
            <a:endParaRPr lang="en-GB" sz="3200" dirty="0" err="1">
              <a:solidFill>
                <a:schemeClr val="bg1"/>
              </a:solidFill>
              <a:latin typeface="Comic Sans MS" panose="030F0702030302020204" pitchFamily="66" charset="0"/>
            </a:endParaRPr>
          </a:p>
        </p:txBody>
      </p:sp>
    </p:spTree>
    <p:extLst>
      <p:ext uri="{BB962C8B-B14F-4D97-AF65-F5344CB8AC3E}">
        <p14:creationId xmlns:p14="http://schemas.microsoft.com/office/powerpoint/2010/main" val="247169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a:extLst>
            <a:ext uri="{FF2B5EF4-FFF2-40B4-BE49-F238E27FC236}">
              <a16:creationId xmlns:a16="http://schemas.microsoft.com/office/drawing/2014/main" id="{9E75FA53-6A42-B012-1266-89AC432D0E3B}"/>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DA867D3B-372C-CEF3-7A91-840DAFA7F0D0}"/>
              </a:ext>
            </a:extLst>
          </p:cNvPr>
          <p:cNvGrpSpPr/>
          <p:nvPr/>
        </p:nvGrpSpPr>
        <p:grpSpPr>
          <a:xfrm>
            <a:off x="561" y="73225"/>
            <a:ext cx="12189438" cy="6704639"/>
            <a:chOff x="561" y="52348"/>
            <a:chExt cx="12189438" cy="6704639"/>
          </a:xfrm>
        </p:grpSpPr>
        <p:sp>
          <p:nvSpPr>
            <p:cNvPr id="4" name="Rectangle 3">
              <a:extLst>
                <a:ext uri="{FF2B5EF4-FFF2-40B4-BE49-F238E27FC236}">
                  <a16:creationId xmlns:a16="http://schemas.microsoft.com/office/drawing/2014/main" id="{CA66ECF6-E642-F43E-CDFC-37F724473B55}"/>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600">
                  <a:latin typeface="Comic Sans MS"/>
                  <a:ea typeface="Calibri"/>
                  <a:cs typeface="Calibri"/>
                </a:rPr>
                <a:t>Repeated Themes</a:t>
              </a:r>
              <a:endParaRPr lang="en-US" sz="3600">
                <a:latin typeface="Comic Sans MS"/>
              </a:endParaRPr>
            </a:p>
          </p:txBody>
        </p:sp>
        <p:pic>
          <p:nvPicPr>
            <p:cNvPr id="5" name="Picture 4" descr="A poster of an elephant holding an umbrella and a cat&#10;&#10;Description automatically generated">
              <a:extLst>
                <a:ext uri="{FF2B5EF4-FFF2-40B4-BE49-F238E27FC236}">
                  <a16:creationId xmlns:a16="http://schemas.microsoft.com/office/drawing/2014/main" id="{C00855F6-8168-F62C-02EC-54224A4A1695}"/>
                </a:ext>
              </a:extLst>
            </p:cNvPr>
            <p:cNvPicPr>
              <a:picLocks noChangeAspect="1"/>
            </p:cNvPicPr>
            <p:nvPr/>
          </p:nvPicPr>
          <p:blipFill>
            <a:blip r:embed="rId2"/>
            <a:stretch>
              <a:fillRect/>
            </a:stretch>
          </p:blipFill>
          <p:spPr>
            <a:xfrm>
              <a:off x="61913" y="4579120"/>
              <a:ext cx="1529611" cy="1715544"/>
            </a:xfrm>
            <a:prstGeom prst="rect">
              <a:avLst/>
            </a:prstGeom>
          </p:spPr>
        </p:pic>
        <p:sp>
          <p:nvSpPr>
            <p:cNvPr id="6" name="Rectangle 5">
              <a:extLst>
                <a:ext uri="{FF2B5EF4-FFF2-40B4-BE49-F238E27FC236}">
                  <a16:creationId xmlns:a16="http://schemas.microsoft.com/office/drawing/2014/main" id="{D4AC5DB8-7B96-3F38-CC02-10092B1CE848}"/>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CF8F7DA7-FBA0-01CF-03F5-9D32F2446F19}"/>
              </a:ext>
            </a:extLst>
          </p:cNvPr>
          <p:cNvPicPr>
            <a:picLocks noChangeAspect="1"/>
          </p:cNvPicPr>
          <p:nvPr/>
        </p:nvPicPr>
        <p:blipFill>
          <a:blip r:embed="rId3"/>
          <a:stretch>
            <a:fillRect/>
          </a:stretch>
        </p:blipFill>
        <p:spPr>
          <a:xfrm>
            <a:off x="10676676" y="5184797"/>
            <a:ext cx="1444017" cy="1112599"/>
          </a:xfrm>
          <a:prstGeom prst="rect">
            <a:avLst/>
          </a:prstGeom>
        </p:spPr>
      </p:pic>
      <p:sp>
        <p:nvSpPr>
          <p:cNvPr id="2" name="TextBox 1">
            <a:extLst>
              <a:ext uri="{FF2B5EF4-FFF2-40B4-BE49-F238E27FC236}">
                <a16:creationId xmlns:a16="http://schemas.microsoft.com/office/drawing/2014/main" id="{171732B7-27C2-3D27-F43C-C33664A33B60}"/>
              </a:ext>
            </a:extLst>
          </p:cNvPr>
          <p:cNvSpPr txBox="1"/>
          <p:nvPr/>
        </p:nvSpPr>
        <p:spPr>
          <a:xfrm>
            <a:off x="-613" y="1320454"/>
            <a:ext cx="12192455" cy="28315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a:latin typeface="Comic Sans MS"/>
                <a:ea typeface="+mn-lt"/>
                <a:cs typeface="+mn-lt"/>
              </a:rPr>
              <a:t>JOY- I know that respecting others in a relationship means letting them be who they are, not just who I want them to be.</a:t>
            </a:r>
          </a:p>
          <a:p>
            <a:endParaRPr lang="en-GB" sz="3200" dirty="0">
              <a:latin typeface="Comic Sans MS"/>
              <a:ea typeface="Calibri"/>
              <a:cs typeface="Calibri"/>
            </a:endParaRPr>
          </a:p>
          <a:p>
            <a:r>
              <a:rPr lang="en-GB" sz="3200">
                <a:latin typeface="Comic Sans MS"/>
                <a:ea typeface="+mn-lt"/>
                <a:cs typeface="+mn-lt"/>
              </a:rPr>
              <a:t>CHOICE - I know that the choices I make say something about who I am. There is little justice or joy without choice.</a:t>
            </a:r>
          </a:p>
          <a:p>
            <a:pPr algn="ctr"/>
            <a:endParaRPr lang="en-GB">
              <a:ea typeface="Calibri" panose="020F0502020204030204"/>
              <a:cs typeface="Calibri" panose="020F0502020204030204"/>
            </a:endParaRPr>
          </a:p>
        </p:txBody>
      </p:sp>
      <p:sp>
        <p:nvSpPr>
          <p:cNvPr id="7" name="TextBox 6">
            <a:extLst>
              <a:ext uri="{FF2B5EF4-FFF2-40B4-BE49-F238E27FC236}">
                <a16:creationId xmlns:a16="http://schemas.microsoft.com/office/drawing/2014/main" id="{D4635AB1-26EE-90FE-9334-404B76C95425}"/>
              </a:ext>
            </a:extLst>
          </p:cNvPr>
          <p:cNvSpPr txBox="1"/>
          <p:nvPr/>
        </p:nvSpPr>
        <p:spPr>
          <a:xfrm>
            <a:off x="2144909" y="4751952"/>
            <a:ext cx="7896516"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800" dirty="0">
                <a:latin typeface="Comic Sans MS"/>
                <a:ea typeface="Calibri"/>
                <a:cs typeface="Calibri"/>
              </a:rPr>
              <a:t>Remember to start your sentences with, </a:t>
            </a:r>
            <a:r>
              <a:rPr lang="en-GB" sz="2800">
                <a:latin typeface="Comic Sans MS"/>
                <a:ea typeface="Calibri"/>
                <a:cs typeface="Calibri"/>
              </a:rPr>
              <a:t>'Someone I know...'</a:t>
            </a:r>
            <a:endParaRPr lang="en-US">
              <a:ea typeface="Calibri" panose="020F0502020204030204"/>
              <a:cs typeface="Calibri" panose="020F0502020204030204"/>
            </a:endParaRPr>
          </a:p>
          <a:p>
            <a:pPr algn="ctr"/>
            <a:r>
              <a:rPr lang="en-GB" sz="2800" dirty="0">
                <a:latin typeface="Comic Sans MS"/>
                <a:ea typeface="Calibri"/>
                <a:cs typeface="Calibri"/>
              </a:rPr>
              <a:t>Please don't use names or identify people.</a:t>
            </a:r>
            <a:endParaRPr lang="en-GB">
              <a:ea typeface="Calibri" panose="020F0502020204030204"/>
              <a:cs typeface="Calibri" panose="020F0502020204030204"/>
            </a:endParaRPr>
          </a:p>
        </p:txBody>
      </p:sp>
    </p:spTree>
    <p:extLst>
      <p:ext uri="{BB962C8B-B14F-4D97-AF65-F5344CB8AC3E}">
        <p14:creationId xmlns:p14="http://schemas.microsoft.com/office/powerpoint/2010/main" val="29972226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a:extLst>
            <a:ext uri="{FF2B5EF4-FFF2-40B4-BE49-F238E27FC236}">
              <a16:creationId xmlns:a16="http://schemas.microsoft.com/office/drawing/2014/main" id="{CC2ACD7F-15C0-6251-6BFB-3A86ED54D66B}"/>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69E81A90-15D1-2BCB-60EC-78E06E4292AD}"/>
              </a:ext>
            </a:extLst>
          </p:cNvPr>
          <p:cNvGrpSpPr/>
          <p:nvPr/>
        </p:nvGrpSpPr>
        <p:grpSpPr>
          <a:xfrm>
            <a:off x="561" y="73225"/>
            <a:ext cx="12189438" cy="6704639"/>
            <a:chOff x="561" y="52348"/>
            <a:chExt cx="12189438" cy="6704639"/>
          </a:xfrm>
        </p:grpSpPr>
        <p:sp>
          <p:nvSpPr>
            <p:cNvPr id="4" name="Rectangle 3">
              <a:extLst>
                <a:ext uri="{FF2B5EF4-FFF2-40B4-BE49-F238E27FC236}">
                  <a16:creationId xmlns:a16="http://schemas.microsoft.com/office/drawing/2014/main" id="{D1240B58-C36D-22B0-3ED8-AD9A84BE49E3}"/>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sz="3600" dirty="0">
                <a:latin typeface="Comic Sans MS"/>
                <a:ea typeface="Calibri"/>
                <a:cs typeface="Calibri"/>
              </a:endParaRPr>
            </a:p>
          </p:txBody>
        </p:sp>
        <p:pic>
          <p:nvPicPr>
            <p:cNvPr id="5" name="Picture 4" descr="A poster of an elephant holding an umbrella and a cat&#10;&#10;Description automatically generated">
              <a:extLst>
                <a:ext uri="{FF2B5EF4-FFF2-40B4-BE49-F238E27FC236}">
                  <a16:creationId xmlns:a16="http://schemas.microsoft.com/office/drawing/2014/main" id="{A4E91DF2-204C-1A31-50C3-665B05E86CBE}"/>
                </a:ext>
              </a:extLst>
            </p:cNvPr>
            <p:cNvPicPr>
              <a:picLocks noChangeAspect="1"/>
            </p:cNvPicPr>
            <p:nvPr/>
          </p:nvPicPr>
          <p:blipFill>
            <a:blip r:embed="rId3"/>
            <a:stretch>
              <a:fillRect/>
            </a:stretch>
          </p:blipFill>
          <p:spPr>
            <a:xfrm>
              <a:off x="61913" y="4579120"/>
              <a:ext cx="1529611" cy="1715544"/>
            </a:xfrm>
            <a:prstGeom prst="rect">
              <a:avLst/>
            </a:prstGeom>
          </p:spPr>
        </p:pic>
        <p:sp>
          <p:nvSpPr>
            <p:cNvPr id="6" name="Rectangle 5">
              <a:extLst>
                <a:ext uri="{FF2B5EF4-FFF2-40B4-BE49-F238E27FC236}">
                  <a16:creationId xmlns:a16="http://schemas.microsoft.com/office/drawing/2014/main" id="{42F6A576-A564-A0E2-3EF4-1A88F40B3BD3}"/>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E9F7B105-E253-5AFB-36B6-F0FBC7FC1F13}"/>
              </a:ext>
            </a:extLst>
          </p:cNvPr>
          <p:cNvPicPr>
            <a:picLocks noChangeAspect="1"/>
          </p:cNvPicPr>
          <p:nvPr/>
        </p:nvPicPr>
        <p:blipFill>
          <a:blip r:embed="rId4"/>
          <a:stretch>
            <a:fillRect/>
          </a:stretch>
        </p:blipFill>
        <p:spPr>
          <a:xfrm>
            <a:off x="10676676" y="5184797"/>
            <a:ext cx="1444017" cy="1112599"/>
          </a:xfrm>
          <a:prstGeom prst="rect">
            <a:avLst/>
          </a:prstGeom>
        </p:spPr>
      </p:pic>
      <p:sp>
        <p:nvSpPr>
          <p:cNvPr id="7" name="TextBox 6">
            <a:extLst>
              <a:ext uri="{FF2B5EF4-FFF2-40B4-BE49-F238E27FC236}">
                <a16:creationId xmlns:a16="http://schemas.microsoft.com/office/drawing/2014/main" id="{A7BB5F58-FE70-6FB2-3DE9-A13BC3E72815}"/>
              </a:ext>
            </a:extLst>
          </p:cNvPr>
          <p:cNvSpPr txBox="1"/>
          <p:nvPr/>
        </p:nvSpPr>
        <p:spPr>
          <a:xfrm>
            <a:off x="2144909" y="4751952"/>
            <a:ext cx="7896516"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800" dirty="0">
                <a:latin typeface="Comic Sans MS"/>
                <a:ea typeface="Calibri"/>
                <a:cs typeface="Calibri"/>
              </a:rPr>
              <a:t>Remember to start your sentences with, </a:t>
            </a:r>
            <a:r>
              <a:rPr lang="en-GB" sz="2800">
                <a:latin typeface="Comic Sans MS"/>
                <a:ea typeface="Calibri"/>
                <a:cs typeface="Calibri"/>
              </a:rPr>
              <a:t>'Someone I know...'</a:t>
            </a:r>
            <a:endParaRPr lang="en-US">
              <a:ea typeface="Calibri" panose="020F0502020204030204"/>
              <a:cs typeface="Calibri" panose="020F0502020204030204"/>
            </a:endParaRPr>
          </a:p>
          <a:p>
            <a:pPr algn="ctr"/>
            <a:r>
              <a:rPr lang="en-GB" sz="2800" dirty="0">
                <a:latin typeface="Comic Sans MS"/>
                <a:ea typeface="Calibri"/>
                <a:cs typeface="Calibri"/>
              </a:rPr>
              <a:t>Please don't use names or identify people.</a:t>
            </a:r>
            <a:endParaRPr lang="en-GB">
              <a:ea typeface="Calibri" panose="020F0502020204030204"/>
              <a:cs typeface="Calibri" panose="020F0502020204030204"/>
            </a:endParaRPr>
          </a:p>
        </p:txBody>
      </p:sp>
      <p:pic>
        <p:nvPicPr>
          <p:cNvPr id="9" name="Online Media 8" title="What Causes Body Odor? | The Dr. Binocs Show | Best Learning Videos For Kids | Peekaboo Kidz">
            <a:hlinkClick r:id="" action="ppaction://noaction"/>
            <a:extLst>
              <a:ext uri="{FF2B5EF4-FFF2-40B4-BE49-F238E27FC236}">
                <a16:creationId xmlns:a16="http://schemas.microsoft.com/office/drawing/2014/main" id="{DF6A7297-B342-2D56-3B0A-2BBBAB424B3A}"/>
              </a:ext>
            </a:extLst>
          </p:cNvPr>
          <p:cNvPicPr>
            <a:picLocks noRot="1" noChangeAspect="1"/>
          </p:cNvPicPr>
          <p:nvPr>
            <a:videoFile r:link="rId1"/>
          </p:nvPr>
        </p:nvPicPr>
        <p:blipFill>
          <a:blip r:embed="rId5"/>
          <a:stretch>
            <a:fillRect/>
          </a:stretch>
        </p:blipFill>
        <p:spPr>
          <a:xfrm>
            <a:off x="-2428" y="-8965"/>
            <a:ext cx="12198443" cy="6775077"/>
          </a:xfrm>
          <a:prstGeom prst="rect">
            <a:avLst/>
          </a:prstGeom>
        </p:spPr>
      </p:pic>
    </p:spTree>
    <p:extLst>
      <p:ext uri="{BB962C8B-B14F-4D97-AF65-F5344CB8AC3E}">
        <p14:creationId xmlns:p14="http://schemas.microsoft.com/office/powerpoint/2010/main" val="3682373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a:extLst>
            <a:ext uri="{FF2B5EF4-FFF2-40B4-BE49-F238E27FC236}">
              <a16:creationId xmlns:a16="http://schemas.microsoft.com/office/drawing/2014/main" id="{FA4F2F54-264C-F285-0CB3-78C6339BB876}"/>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C52C1D3A-18BC-814F-7139-501601562597}"/>
              </a:ext>
            </a:extLst>
          </p:cNvPr>
          <p:cNvGrpSpPr/>
          <p:nvPr/>
        </p:nvGrpSpPr>
        <p:grpSpPr>
          <a:xfrm>
            <a:off x="561" y="73225"/>
            <a:ext cx="12189438" cy="6704639"/>
            <a:chOff x="561" y="52348"/>
            <a:chExt cx="12189438" cy="6704639"/>
          </a:xfrm>
        </p:grpSpPr>
        <p:sp>
          <p:nvSpPr>
            <p:cNvPr id="4" name="Rectangle 3">
              <a:extLst>
                <a:ext uri="{FF2B5EF4-FFF2-40B4-BE49-F238E27FC236}">
                  <a16:creationId xmlns:a16="http://schemas.microsoft.com/office/drawing/2014/main" id="{F0D6D2F0-875E-8DB2-4E6F-34126C927BA5}"/>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600" dirty="0">
                  <a:latin typeface="Comic Sans MS"/>
                  <a:ea typeface="Calibri"/>
                  <a:cs typeface="Calibri"/>
                </a:rPr>
                <a:t>Experi</a:t>
              </a:r>
              <a:r>
                <a:rPr lang="en-US" sz="3600">
                  <a:latin typeface="Comic Sans MS"/>
                  <a:ea typeface="Calibri"/>
                  <a:cs typeface="Calibri"/>
                </a:rPr>
                <a:t>ment</a:t>
              </a:r>
              <a:endParaRPr lang="en-US"/>
            </a:p>
          </p:txBody>
        </p:sp>
        <p:pic>
          <p:nvPicPr>
            <p:cNvPr id="5" name="Picture 4" descr="A poster of an elephant holding an umbrella and a cat&#10;&#10;Description automatically generated">
              <a:extLst>
                <a:ext uri="{FF2B5EF4-FFF2-40B4-BE49-F238E27FC236}">
                  <a16:creationId xmlns:a16="http://schemas.microsoft.com/office/drawing/2014/main" id="{71D548E3-A03B-F721-6171-664CFD18CC62}"/>
                </a:ext>
              </a:extLst>
            </p:cNvPr>
            <p:cNvPicPr>
              <a:picLocks noChangeAspect="1"/>
            </p:cNvPicPr>
            <p:nvPr/>
          </p:nvPicPr>
          <p:blipFill>
            <a:blip r:embed="rId2"/>
            <a:stretch>
              <a:fillRect/>
            </a:stretch>
          </p:blipFill>
          <p:spPr>
            <a:xfrm>
              <a:off x="61913" y="4579120"/>
              <a:ext cx="1529611" cy="1715544"/>
            </a:xfrm>
            <a:prstGeom prst="rect">
              <a:avLst/>
            </a:prstGeom>
          </p:spPr>
        </p:pic>
        <p:sp>
          <p:nvSpPr>
            <p:cNvPr id="6" name="Rectangle 5">
              <a:extLst>
                <a:ext uri="{FF2B5EF4-FFF2-40B4-BE49-F238E27FC236}">
                  <a16:creationId xmlns:a16="http://schemas.microsoft.com/office/drawing/2014/main" id="{3FF64B93-5A9A-EBAC-6293-A3D99FE1DB3B}"/>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777829CC-9614-36E4-E777-48A7D766D608}"/>
              </a:ext>
            </a:extLst>
          </p:cNvPr>
          <p:cNvPicPr>
            <a:picLocks noChangeAspect="1"/>
          </p:cNvPicPr>
          <p:nvPr/>
        </p:nvPicPr>
        <p:blipFill>
          <a:blip r:embed="rId3"/>
          <a:stretch>
            <a:fillRect/>
          </a:stretch>
        </p:blipFill>
        <p:spPr>
          <a:xfrm>
            <a:off x="10676676" y="5184797"/>
            <a:ext cx="1444017" cy="1112599"/>
          </a:xfrm>
          <a:prstGeom prst="rect">
            <a:avLst/>
          </a:prstGeom>
        </p:spPr>
      </p:pic>
      <p:sp>
        <p:nvSpPr>
          <p:cNvPr id="7" name="TextBox 6">
            <a:extLst>
              <a:ext uri="{FF2B5EF4-FFF2-40B4-BE49-F238E27FC236}">
                <a16:creationId xmlns:a16="http://schemas.microsoft.com/office/drawing/2014/main" id="{8993FD8F-F69A-C5EC-10A6-133ED58EEAF6}"/>
              </a:ext>
            </a:extLst>
          </p:cNvPr>
          <p:cNvSpPr txBox="1"/>
          <p:nvPr/>
        </p:nvSpPr>
        <p:spPr>
          <a:xfrm>
            <a:off x="2144909" y="4751952"/>
            <a:ext cx="7896516"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800" dirty="0">
                <a:latin typeface="Comic Sans MS"/>
                <a:ea typeface="Calibri"/>
                <a:cs typeface="Calibri"/>
              </a:rPr>
              <a:t>Remember to start your sentences with, </a:t>
            </a:r>
            <a:r>
              <a:rPr lang="en-GB" sz="2800">
                <a:latin typeface="Comic Sans MS"/>
                <a:ea typeface="Calibri"/>
                <a:cs typeface="Calibri"/>
              </a:rPr>
              <a:t>'Someone I know...'</a:t>
            </a:r>
            <a:endParaRPr lang="en-US">
              <a:ea typeface="Calibri" panose="020F0502020204030204"/>
              <a:cs typeface="Calibri" panose="020F0502020204030204"/>
            </a:endParaRPr>
          </a:p>
          <a:p>
            <a:pPr algn="ctr"/>
            <a:r>
              <a:rPr lang="en-GB" sz="2800" dirty="0">
                <a:latin typeface="Comic Sans MS"/>
                <a:ea typeface="Calibri"/>
                <a:cs typeface="Calibri"/>
              </a:rPr>
              <a:t>Please don't use names or identify people.</a:t>
            </a:r>
            <a:endParaRPr lang="en-GB">
              <a:ea typeface="Calibri" panose="020F0502020204030204"/>
              <a:cs typeface="Calibri" panose="020F0502020204030204"/>
            </a:endParaRPr>
          </a:p>
        </p:txBody>
      </p:sp>
      <p:sp>
        <p:nvSpPr>
          <p:cNvPr id="2" name="TextBox 1">
            <a:extLst>
              <a:ext uri="{FF2B5EF4-FFF2-40B4-BE49-F238E27FC236}">
                <a16:creationId xmlns:a16="http://schemas.microsoft.com/office/drawing/2014/main" id="{EB0E62B8-DA05-0C5F-3E10-F984BB22B0C7}"/>
              </a:ext>
            </a:extLst>
          </p:cNvPr>
          <p:cNvSpPr txBox="1"/>
          <p:nvPr/>
        </p:nvSpPr>
        <p:spPr>
          <a:xfrm>
            <a:off x="1987342" y="806916"/>
            <a:ext cx="8253456"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a:latin typeface="Comic Sans MS"/>
                <a:ea typeface="Calibri" panose="020F0502020204030204"/>
                <a:cs typeface="Calibri" panose="020F0502020204030204"/>
              </a:rPr>
              <a:t>Equipment: Warm water, salt, cotton wool, yeast</a:t>
            </a:r>
          </a:p>
        </p:txBody>
      </p:sp>
      <p:sp>
        <p:nvSpPr>
          <p:cNvPr id="10" name="TextBox 9">
            <a:extLst>
              <a:ext uri="{FF2B5EF4-FFF2-40B4-BE49-F238E27FC236}">
                <a16:creationId xmlns:a16="http://schemas.microsoft.com/office/drawing/2014/main" id="{1349D40D-B4D5-7D9F-5F66-0CD1EA331FE5}"/>
              </a:ext>
            </a:extLst>
          </p:cNvPr>
          <p:cNvSpPr txBox="1"/>
          <p:nvPr/>
        </p:nvSpPr>
        <p:spPr>
          <a:xfrm>
            <a:off x="273142" y="1328519"/>
            <a:ext cx="11648761" cy="30469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AutoNum type="arabicPeriod"/>
            </a:pPr>
            <a:r>
              <a:rPr lang="en-GB" sz="2400" dirty="0">
                <a:latin typeface="Comic Sans MS"/>
                <a:ea typeface="Calibri" panose="020F0502020204030204"/>
                <a:cs typeface="Calibri" panose="020F0502020204030204"/>
              </a:rPr>
              <a:t>Dissolve the salt in the warm water – What does this represent?</a:t>
            </a:r>
            <a:endParaRPr lang="en-US">
              <a:ea typeface="Calibri" panose="020F0502020204030204"/>
              <a:cs typeface="Calibri" panose="020F0502020204030204"/>
            </a:endParaRPr>
          </a:p>
          <a:p>
            <a:pPr marL="457200" indent="-457200">
              <a:buAutoNum type="arabicPeriod"/>
            </a:pPr>
            <a:endParaRPr lang="en-GB" sz="2400" dirty="0">
              <a:latin typeface="Comic Sans MS"/>
              <a:ea typeface="Calibri" panose="020F0502020204030204"/>
              <a:cs typeface="Calibri" panose="020F0502020204030204"/>
            </a:endParaRPr>
          </a:p>
          <a:p>
            <a:pPr marL="457200" indent="-457200">
              <a:buAutoNum type="arabicPeriod"/>
            </a:pPr>
            <a:r>
              <a:rPr lang="en-GB" sz="2400">
                <a:latin typeface="Comic Sans MS"/>
                <a:ea typeface="Calibri" panose="020F0502020204030204"/>
                <a:cs typeface="Calibri" panose="020F0502020204030204"/>
              </a:rPr>
              <a:t>Soak the cotton wool in the warm salt solution (This is now your sweaty skin)</a:t>
            </a:r>
            <a:endParaRPr lang="en-GB" sz="2400" dirty="0">
              <a:latin typeface="Comic Sans MS"/>
              <a:ea typeface="Calibri" panose="020F0502020204030204"/>
              <a:cs typeface="Calibri" panose="020F0502020204030204"/>
            </a:endParaRPr>
          </a:p>
          <a:p>
            <a:pPr marL="457200" indent="-457200">
              <a:buAutoNum type="arabicPeriod"/>
            </a:pPr>
            <a:endParaRPr lang="en-GB" sz="2400" dirty="0">
              <a:latin typeface="Comic Sans MS"/>
              <a:ea typeface="Calibri" panose="020F0502020204030204"/>
              <a:cs typeface="Calibri" panose="020F0502020204030204"/>
            </a:endParaRPr>
          </a:p>
          <a:p>
            <a:pPr marL="457200" indent="-457200">
              <a:buAutoNum type="arabicPeriod"/>
            </a:pPr>
            <a:r>
              <a:rPr lang="en-GB" sz="2400">
                <a:latin typeface="Comic Sans MS"/>
                <a:ea typeface="Calibri" panose="020F0502020204030204"/>
                <a:cs typeface="Calibri" panose="020F0502020204030204"/>
              </a:rPr>
              <a:t>Smell the cotton wool, note anything you can observe</a:t>
            </a:r>
          </a:p>
          <a:p>
            <a:pPr marL="457200" indent="-457200">
              <a:buAutoNum type="arabicPeriod"/>
            </a:pPr>
            <a:endParaRPr lang="en-GB" sz="2400">
              <a:latin typeface="Comic Sans MS"/>
              <a:ea typeface="Calibri" panose="020F0502020204030204"/>
              <a:cs typeface="Calibri" panose="020F0502020204030204"/>
            </a:endParaRPr>
          </a:p>
          <a:p>
            <a:pPr marL="457200" indent="-457200">
              <a:buAutoNum type="arabicPeriod"/>
            </a:pPr>
            <a:r>
              <a:rPr lang="en-GB" sz="2400" dirty="0">
                <a:latin typeface="Comic Sans MS"/>
                <a:ea typeface="Calibri" panose="020F0502020204030204"/>
                <a:cs typeface="Calibri" panose="020F0502020204030204"/>
              </a:rPr>
              <a:t>Place the cotton wool in the yeast and leave for 10 minutes – What does the yeast represent? What do you predict will happen?</a:t>
            </a:r>
          </a:p>
        </p:txBody>
      </p:sp>
    </p:spTree>
    <p:extLst>
      <p:ext uri="{BB962C8B-B14F-4D97-AF65-F5344CB8AC3E}">
        <p14:creationId xmlns:p14="http://schemas.microsoft.com/office/powerpoint/2010/main" val="9119691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a:extLst>
            <a:ext uri="{FF2B5EF4-FFF2-40B4-BE49-F238E27FC236}">
              <a16:creationId xmlns:a16="http://schemas.microsoft.com/office/drawing/2014/main" id="{E71075CE-624F-ECD1-592E-BC8AD37E4246}"/>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4E277E56-5DEC-6C04-50F3-27707A1B91E9}"/>
              </a:ext>
            </a:extLst>
          </p:cNvPr>
          <p:cNvGrpSpPr/>
          <p:nvPr/>
        </p:nvGrpSpPr>
        <p:grpSpPr>
          <a:xfrm>
            <a:off x="561" y="73225"/>
            <a:ext cx="12189438" cy="6704639"/>
            <a:chOff x="561" y="52348"/>
            <a:chExt cx="12189438" cy="6704639"/>
          </a:xfrm>
        </p:grpSpPr>
        <p:sp>
          <p:nvSpPr>
            <p:cNvPr id="4" name="Rectangle 3">
              <a:extLst>
                <a:ext uri="{FF2B5EF4-FFF2-40B4-BE49-F238E27FC236}">
                  <a16:creationId xmlns:a16="http://schemas.microsoft.com/office/drawing/2014/main" id="{5BDB51C7-835F-29A2-468B-DF4430D27279}"/>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oster of an elephant holding an umbrella and a cat&#10;&#10;Description automatically generated">
              <a:extLst>
                <a:ext uri="{FF2B5EF4-FFF2-40B4-BE49-F238E27FC236}">
                  <a16:creationId xmlns:a16="http://schemas.microsoft.com/office/drawing/2014/main" id="{F563A023-4485-2C60-9E6E-B2AE9BB79906}"/>
                </a:ext>
              </a:extLst>
            </p:cNvPr>
            <p:cNvPicPr>
              <a:picLocks noChangeAspect="1"/>
            </p:cNvPicPr>
            <p:nvPr/>
          </p:nvPicPr>
          <p:blipFill>
            <a:blip r:embed="rId2"/>
            <a:stretch>
              <a:fillRect/>
            </a:stretch>
          </p:blipFill>
          <p:spPr>
            <a:xfrm>
              <a:off x="4472549" y="1811086"/>
              <a:ext cx="3721193" cy="4173525"/>
            </a:xfrm>
            <a:prstGeom prst="rect">
              <a:avLst/>
            </a:prstGeom>
          </p:spPr>
        </p:pic>
        <p:sp>
          <p:nvSpPr>
            <p:cNvPr id="6" name="Rectangle 5">
              <a:extLst>
                <a:ext uri="{FF2B5EF4-FFF2-40B4-BE49-F238E27FC236}">
                  <a16:creationId xmlns:a16="http://schemas.microsoft.com/office/drawing/2014/main" id="{C07E7CD1-68F4-91AB-75DB-464D42778FA1}"/>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CE26B278-7194-0B21-C140-C4CAF9E3DC7E}"/>
              </a:ext>
            </a:extLst>
          </p:cNvPr>
          <p:cNvPicPr>
            <a:picLocks noChangeAspect="1"/>
          </p:cNvPicPr>
          <p:nvPr/>
        </p:nvPicPr>
        <p:blipFill>
          <a:blip r:embed="rId3"/>
          <a:stretch>
            <a:fillRect/>
          </a:stretch>
        </p:blipFill>
        <p:spPr>
          <a:xfrm>
            <a:off x="10676676" y="5184797"/>
            <a:ext cx="1444017" cy="1112599"/>
          </a:xfrm>
          <a:prstGeom prst="rect">
            <a:avLst/>
          </a:prstGeom>
        </p:spPr>
      </p:pic>
      <p:sp>
        <p:nvSpPr>
          <p:cNvPr id="2" name="TextBox 1">
            <a:extLst>
              <a:ext uri="{FF2B5EF4-FFF2-40B4-BE49-F238E27FC236}">
                <a16:creationId xmlns:a16="http://schemas.microsoft.com/office/drawing/2014/main" id="{BD35B1F7-2EA0-92EB-D1E9-8A400B91F06F}"/>
              </a:ext>
            </a:extLst>
          </p:cNvPr>
          <p:cNvSpPr txBox="1"/>
          <p:nvPr/>
        </p:nvSpPr>
        <p:spPr>
          <a:xfrm>
            <a:off x="1278373" y="196241"/>
            <a:ext cx="9632288" cy="646331"/>
          </a:xfrm>
          <a:prstGeom prst="rect">
            <a:avLst/>
          </a:prstGeom>
          <a:noFill/>
        </p:spPr>
        <p:txBody>
          <a:bodyPr wrap="square" lIns="91440" tIns="45720" rIns="91440" bIns="45720" rtlCol="0" anchor="t">
            <a:spAutoFit/>
          </a:bodyPr>
          <a:lstStyle/>
          <a:p>
            <a:pPr algn="ctr"/>
            <a:r>
              <a:rPr lang="en-US" sz="3600">
                <a:solidFill>
                  <a:schemeClr val="bg1"/>
                </a:solidFill>
                <a:latin typeface="Comic Sans MS"/>
              </a:rPr>
              <a:t>Lesson 4 – Periods</a:t>
            </a:r>
            <a:endParaRPr lang="en-US" sz="3600">
              <a:solidFill>
                <a:schemeClr val="bg1"/>
              </a:solidFill>
              <a:latin typeface="Comic Sans MS" panose="030F0702030302020204" pitchFamily="66" charset="0"/>
            </a:endParaRPr>
          </a:p>
        </p:txBody>
      </p:sp>
    </p:spTree>
    <p:extLst>
      <p:ext uri="{BB962C8B-B14F-4D97-AF65-F5344CB8AC3E}">
        <p14:creationId xmlns:p14="http://schemas.microsoft.com/office/powerpoint/2010/main" val="41436505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a:extLst>
            <a:ext uri="{FF2B5EF4-FFF2-40B4-BE49-F238E27FC236}">
              <a16:creationId xmlns:a16="http://schemas.microsoft.com/office/drawing/2014/main" id="{2FA9EC6B-70C1-D94C-B7C8-54E49F7B4B4A}"/>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41E67E50-1C94-EDD9-06DD-2C7F1D416C81}"/>
              </a:ext>
            </a:extLst>
          </p:cNvPr>
          <p:cNvGrpSpPr/>
          <p:nvPr/>
        </p:nvGrpSpPr>
        <p:grpSpPr>
          <a:xfrm>
            <a:off x="561" y="73225"/>
            <a:ext cx="12189438" cy="6704639"/>
            <a:chOff x="561" y="52348"/>
            <a:chExt cx="12189438" cy="6704639"/>
          </a:xfrm>
        </p:grpSpPr>
        <p:sp>
          <p:nvSpPr>
            <p:cNvPr id="4" name="Rectangle 3">
              <a:extLst>
                <a:ext uri="{FF2B5EF4-FFF2-40B4-BE49-F238E27FC236}">
                  <a16:creationId xmlns:a16="http://schemas.microsoft.com/office/drawing/2014/main" id="{EB43543C-E999-3602-D60E-A53BFB9A4E9A}"/>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oster of an elephant holding an umbrella and a cat&#10;&#10;Description automatically generated">
              <a:extLst>
                <a:ext uri="{FF2B5EF4-FFF2-40B4-BE49-F238E27FC236}">
                  <a16:creationId xmlns:a16="http://schemas.microsoft.com/office/drawing/2014/main" id="{90BA2C0E-4989-F034-A714-57CA473B8C9F}"/>
                </a:ext>
              </a:extLst>
            </p:cNvPr>
            <p:cNvPicPr>
              <a:picLocks noChangeAspect="1"/>
            </p:cNvPicPr>
            <p:nvPr/>
          </p:nvPicPr>
          <p:blipFill>
            <a:blip r:embed="rId2"/>
            <a:stretch>
              <a:fillRect/>
            </a:stretch>
          </p:blipFill>
          <p:spPr>
            <a:xfrm>
              <a:off x="36248" y="5026099"/>
              <a:ext cx="1236865" cy="1396923"/>
            </a:xfrm>
            <a:prstGeom prst="rect">
              <a:avLst/>
            </a:prstGeom>
          </p:spPr>
        </p:pic>
        <p:sp>
          <p:nvSpPr>
            <p:cNvPr id="6" name="Rectangle 5">
              <a:extLst>
                <a:ext uri="{FF2B5EF4-FFF2-40B4-BE49-F238E27FC236}">
                  <a16:creationId xmlns:a16="http://schemas.microsoft.com/office/drawing/2014/main" id="{91CFC852-18C7-B373-9F18-2B57C55107C0}"/>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9848B64A-884B-F9F1-63D3-36ED2D497C1A}"/>
              </a:ext>
            </a:extLst>
          </p:cNvPr>
          <p:cNvPicPr>
            <a:picLocks noChangeAspect="1"/>
          </p:cNvPicPr>
          <p:nvPr/>
        </p:nvPicPr>
        <p:blipFill>
          <a:blip r:embed="rId3"/>
          <a:stretch>
            <a:fillRect/>
          </a:stretch>
        </p:blipFill>
        <p:spPr>
          <a:xfrm>
            <a:off x="10676676" y="5184797"/>
            <a:ext cx="1444017" cy="1112599"/>
          </a:xfrm>
          <a:prstGeom prst="rect">
            <a:avLst/>
          </a:prstGeom>
        </p:spPr>
      </p:pic>
      <p:sp>
        <p:nvSpPr>
          <p:cNvPr id="2" name="TextBox 1">
            <a:extLst>
              <a:ext uri="{FF2B5EF4-FFF2-40B4-BE49-F238E27FC236}">
                <a16:creationId xmlns:a16="http://schemas.microsoft.com/office/drawing/2014/main" id="{21AC6C41-3EB4-035F-5908-2DE1D240B0F6}"/>
              </a:ext>
            </a:extLst>
          </p:cNvPr>
          <p:cNvSpPr txBox="1"/>
          <p:nvPr/>
        </p:nvSpPr>
        <p:spPr>
          <a:xfrm>
            <a:off x="1278373" y="196241"/>
            <a:ext cx="9632288" cy="646331"/>
          </a:xfrm>
          <a:prstGeom prst="rect">
            <a:avLst/>
          </a:prstGeom>
          <a:noFill/>
        </p:spPr>
        <p:txBody>
          <a:bodyPr wrap="square" lIns="91440" tIns="45720" rIns="91440" bIns="45720" rtlCol="0" anchor="t">
            <a:spAutoFit/>
          </a:bodyPr>
          <a:lstStyle/>
          <a:p>
            <a:pPr algn="ctr"/>
            <a:r>
              <a:rPr lang="en-US" sz="3600">
                <a:solidFill>
                  <a:schemeClr val="bg1"/>
                </a:solidFill>
                <a:latin typeface="Comic Sans MS"/>
              </a:rPr>
              <a:t>Lesson 4 – Periods</a:t>
            </a:r>
            <a:endParaRPr lang="en-US" sz="3600">
              <a:solidFill>
                <a:schemeClr val="bg1"/>
              </a:solidFill>
              <a:latin typeface="Comic Sans MS" panose="030F0702030302020204" pitchFamily="66" charset="0"/>
            </a:endParaRPr>
          </a:p>
        </p:txBody>
      </p:sp>
      <p:graphicFrame>
        <p:nvGraphicFramePr>
          <p:cNvPr id="9" name="Table 8">
            <a:extLst>
              <a:ext uri="{FF2B5EF4-FFF2-40B4-BE49-F238E27FC236}">
                <a16:creationId xmlns:a16="http://schemas.microsoft.com/office/drawing/2014/main" id="{CD2E7DAF-93C0-086C-FA32-28C2AE7D45C6}"/>
              </a:ext>
            </a:extLst>
          </p:cNvPr>
          <p:cNvGraphicFramePr>
            <a:graphicFrameLocks noGrp="1"/>
          </p:cNvGraphicFramePr>
          <p:nvPr>
            <p:extLst>
              <p:ext uri="{D42A27DB-BD31-4B8C-83A1-F6EECF244321}">
                <p14:modId xmlns:p14="http://schemas.microsoft.com/office/powerpoint/2010/main" val="1072836956"/>
              </p:ext>
            </p:extLst>
          </p:nvPr>
        </p:nvGraphicFramePr>
        <p:xfrm>
          <a:off x="146136" y="1221287"/>
          <a:ext cx="11861409" cy="3225038"/>
        </p:xfrm>
        <a:graphic>
          <a:graphicData uri="http://schemas.openxmlformats.org/drawingml/2006/table">
            <a:tbl>
              <a:tblPr bandRow="1">
                <a:tableStyleId>{5C22544A-7EE6-4342-B048-85BDC9FD1C3A}</a:tableStyleId>
              </a:tblPr>
              <a:tblGrid>
                <a:gridCol w="691626">
                  <a:extLst>
                    <a:ext uri="{9D8B030D-6E8A-4147-A177-3AD203B41FA5}">
                      <a16:colId xmlns:a16="http://schemas.microsoft.com/office/drawing/2014/main" val="4246391169"/>
                    </a:ext>
                  </a:extLst>
                </a:gridCol>
                <a:gridCol w="1832813">
                  <a:extLst>
                    <a:ext uri="{9D8B030D-6E8A-4147-A177-3AD203B41FA5}">
                      <a16:colId xmlns:a16="http://schemas.microsoft.com/office/drawing/2014/main" val="4215211598"/>
                    </a:ext>
                  </a:extLst>
                </a:gridCol>
                <a:gridCol w="1867394">
                  <a:extLst>
                    <a:ext uri="{9D8B030D-6E8A-4147-A177-3AD203B41FA5}">
                      <a16:colId xmlns:a16="http://schemas.microsoft.com/office/drawing/2014/main" val="81745084"/>
                    </a:ext>
                  </a:extLst>
                </a:gridCol>
                <a:gridCol w="1867394">
                  <a:extLst>
                    <a:ext uri="{9D8B030D-6E8A-4147-A177-3AD203B41FA5}">
                      <a16:colId xmlns:a16="http://schemas.microsoft.com/office/drawing/2014/main" val="2770983164"/>
                    </a:ext>
                  </a:extLst>
                </a:gridCol>
                <a:gridCol w="1867394">
                  <a:extLst>
                    <a:ext uri="{9D8B030D-6E8A-4147-A177-3AD203B41FA5}">
                      <a16:colId xmlns:a16="http://schemas.microsoft.com/office/drawing/2014/main" val="4057526716"/>
                    </a:ext>
                  </a:extLst>
                </a:gridCol>
                <a:gridCol w="1867394">
                  <a:extLst>
                    <a:ext uri="{9D8B030D-6E8A-4147-A177-3AD203B41FA5}">
                      <a16:colId xmlns:a16="http://schemas.microsoft.com/office/drawing/2014/main" val="2085896751"/>
                    </a:ext>
                  </a:extLst>
                </a:gridCol>
                <a:gridCol w="1867394">
                  <a:extLst>
                    <a:ext uri="{9D8B030D-6E8A-4147-A177-3AD203B41FA5}">
                      <a16:colId xmlns:a16="http://schemas.microsoft.com/office/drawing/2014/main" val="2231989414"/>
                    </a:ext>
                  </a:extLst>
                </a:gridCol>
              </a:tblGrid>
              <a:tr h="190500">
                <a:tc>
                  <a:txBody>
                    <a:bodyPr/>
                    <a:lstStyle/>
                    <a:p>
                      <a:pPr algn="ctr" rtl="0" fontAlgn="base">
                        <a:lnSpc>
                          <a:spcPts val="1650"/>
                        </a:lnSpc>
                        <a:buNone/>
                      </a:pPr>
                      <a:r>
                        <a:rPr lang="en-GB" sz="2000" b="0" i="0">
                          <a:solidFill>
                            <a:srgbClr val="000000"/>
                          </a:solidFill>
                          <a:effectLst/>
                          <a:latin typeface="Comic Sans MS"/>
                        </a:rPr>
                        <a:t>Year</a:t>
                      </a:r>
                      <a:r>
                        <a:rPr lang="en-GB" sz="2000" b="0" i="0" dirty="0">
                          <a:solidFill>
                            <a:srgbClr val="000000"/>
                          </a:solidFill>
                          <a:effectLst/>
                          <a:latin typeface="Comic Sans MS"/>
                        </a:rPr>
                        <a:t>  </a:t>
                      </a:r>
                      <a:endParaRPr lang="en-GB" sz="20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A8D08D"/>
                    </a:solidFill>
                  </a:tcPr>
                </a:tc>
                <a:tc>
                  <a:txBody>
                    <a:bodyPr/>
                    <a:lstStyle/>
                    <a:p>
                      <a:pPr algn="ctr" rtl="0" fontAlgn="base">
                        <a:lnSpc>
                          <a:spcPts val="1650"/>
                        </a:lnSpc>
                        <a:buNone/>
                      </a:pPr>
                      <a:r>
                        <a:rPr lang="en-GB" sz="2000" b="0" i="0">
                          <a:solidFill>
                            <a:srgbClr val="000000"/>
                          </a:solidFill>
                          <a:effectLst/>
                          <a:latin typeface="Comic Sans MS"/>
                        </a:rPr>
                        <a:t>Respect </a:t>
                      </a:r>
                      <a:endParaRPr lang="en-GB" sz="20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A8D08D"/>
                    </a:solidFill>
                  </a:tcPr>
                </a:tc>
                <a:tc>
                  <a:txBody>
                    <a:bodyPr/>
                    <a:lstStyle/>
                    <a:p>
                      <a:pPr algn="ctr" rtl="0" fontAlgn="base">
                        <a:lnSpc>
                          <a:spcPts val="1650"/>
                        </a:lnSpc>
                        <a:buNone/>
                      </a:pPr>
                      <a:r>
                        <a:rPr lang="en-GB" sz="2000" b="0" i="0">
                          <a:solidFill>
                            <a:srgbClr val="000000"/>
                          </a:solidFill>
                          <a:effectLst/>
                          <a:latin typeface="Comic Sans MS"/>
                        </a:rPr>
                        <a:t>Trust </a:t>
                      </a:r>
                      <a:endParaRPr lang="en-GB" sz="20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A8D08D"/>
                    </a:solidFill>
                  </a:tcPr>
                </a:tc>
                <a:tc>
                  <a:txBody>
                    <a:bodyPr/>
                    <a:lstStyle/>
                    <a:p>
                      <a:pPr algn="ctr" rtl="0" fontAlgn="base">
                        <a:lnSpc>
                          <a:spcPts val="1650"/>
                        </a:lnSpc>
                        <a:buNone/>
                      </a:pPr>
                      <a:r>
                        <a:rPr lang="en-GB" sz="2000" b="0" i="0">
                          <a:solidFill>
                            <a:srgbClr val="000000"/>
                          </a:solidFill>
                          <a:effectLst/>
                          <a:latin typeface="Comic Sans MS"/>
                        </a:rPr>
                        <a:t>Joy </a:t>
                      </a:r>
                      <a:endParaRPr lang="en-GB" sz="20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A8D08D"/>
                    </a:solidFill>
                  </a:tcPr>
                </a:tc>
                <a:tc>
                  <a:txBody>
                    <a:bodyPr/>
                    <a:lstStyle/>
                    <a:p>
                      <a:pPr algn="ctr" rtl="0" fontAlgn="base">
                        <a:lnSpc>
                          <a:spcPts val="1650"/>
                        </a:lnSpc>
                        <a:buNone/>
                      </a:pPr>
                      <a:r>
                        <a:rPr lang="en-GB" sz="2000" b="0" i="0">
                          <a:solidFill>
                            <a:srgbClr val="000000"/>
                          </a:solidFill>
                          <a:effectLst/>
                          <a:latin typeface="Comic Sans MS"/>
                        </a:rPr>
                        <a:t>Justice </a:t>
                      </a:r>
                      <a:endParaRPr lang="en-GB" sz="20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A8D08D"/>
                    </a:solidFill>
                  </a:tcPr>
                </a:tc>
                <a:tc>
                  <a:txBody>
                    <a:bodyPr/>
                    <a:lstStyle/>
                    <a:p>
                      <a:pPr algn="ctr" rtl="0" fontAlgn="base">
                        <a:lnSpc>
                          <a:spcPts val="1650"/>
                        </a:lnSpc>
                        <a:buNone/>
                      </a:pPr>
                      <a:r>
                        <a:rPr lang="en-GB" sz="2000" b="0" i="0">
                          <a:solidFill>
                            <a:srgbClr val="000000"/>
                          </a:solidFill>
                          <a:effectLst/>
                          <a:latin typeface="Comic Sans MS"/>
                        </a:rPr>
                        <a:t>Power </a:t>
                      </a:r>
                      <a:endParaRPr lang="en-GB" sz="20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A8D08D"/>
                    </a:solidFill>
                  </a:tcPr>
                </a:tc>
                <a:tc>
                  <a:txBody>
                    <a:bodyPr/>
                    <a:lstStyle/>
                    <a:p>
                      <a:pPr algn="ctr" rtl="0" fontAlgn="base">
                        <a:lnSpc>
                          <a:spcPts val="1650"/>
                        </a:lnSpc>
                        <a:buNone/>
                      </a:pPr>
                      <a:r>
                        <a:rPr lang="en-GB" sz="2000" b="0" i="0">
                          <a:solidFill>
                            <a:srgbClr val="000000"/>
                          </a:solidFill>
                          <a:effectLst/>
                          <a:latin typeface="Comic Sans MS"/>
                        </a:rPr>
                        <a:t>Choice </a:t>
                      </a:r>
                      <a:endParaRPr lang="en-GB" sz="20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A8D08D"/>
                    </a:solidFill>
                  </a:tcPr>
                </a:tc>
                <a:extLst>
                  <a:ext uri="{0D108BD9-81ED-4DB2-BD59-A6C34878D82A}">
                    <a16:rowId xmlns:a16="http://schemas.microsoft.com/office/drawing/2014/main" val="432090072"/>
                  </a:ext>
                </a:extLst>
              </a:tr>
              <a:tr h="190500">
                <a:tc>
                  <a:txBody>
                    <a:bodyPr/>
                    <a:lstStyle/>
                    <a:p>
                      <a:pPr algn="ctr" rtl="0" fontAlgn="base">
                        <a:lnSpc>
                          <a:spcPts val="1650"/>
                        </a:lnSpc>
                        <a:buNone/>
                      </a:pPr>
                      <a:r>
                        <a:rPr lang="en-GB" sz="2000" b="0" i="0">
                          <a:solidFill>
                            <a:srgbClr val="000000"/>
                          </a:solidFill>
                          <a:effectLst/>
                          <a:latin typeface="Comic Sans MS"/>
                        </a:rPr>
                        <a:t>Y5 </a:t>
                      </a:r>
                      <a:endParaRPr lang="en-GB" sz="20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A8D08D"/>
                    </a:solidFill>
                  </a:tcPr>
                </a:tc>
                <a:tc>
                  <a:txBody>
                    <a:bodyPr/>
                    <a:lstStyle/>
                    <a:p>
                      <a:pPr algn="l" rtl="0" fontAlgn="base">
                        <a:lnSpc>
                          <a:spcPts val="1650"/>
                        </a:lnSpc>
                        <a:buNone/>
                      </a:pPr>
                      <a:r>
                        <a:rPr lang="en-GB" sz="2000" b="0" i="0">
                          <a:solidFill>
                            <a:srgbClr val="000000"/>
                          </a:solidFill>
                          <a:effectLst/>
                          <a:latin typeface="Comic Sans MS"/>
                        </a:rPr>
                        <a:t>I understand that all kinds of relationships can bring me joy. </a:t>
                      </a:r>
                      <a:endParaRPr lang="en-GB" sz="20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rtl="0" fontAlgn="base">
                        <a:lnSpc>
                          <a:spcPts val="1650"/>
                        </a:lnSpc>
                        <a:buNone/>
                      </a:pPr>
                      <a:r>
                        <a:rPr lang="en-GB" sz="2000" b="0" i="0">
                          <a:solidFill>
                            <a:srgbClr val="000000"/>
                          </a:solidFill>
                          <a:effectLst/>
                          <a:latin typeface="Comic Sans MS"/>
                        </a:rPr>
                        <a:t>I know that it feels good to have relationships with people who deserve my trust. </a:t>
                      </a:r>
                      <a:endParaRPr lang="en-GB" sz="20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rtl="0" fontAlgn="base">
                        <a:lnSpc>
                          <a:spcPts val="1650"/>
                        </a:lnSpc>
                        <a:buNone/>
                      </a:pPr>
                      <a:r>
                        <a:rPr lang="en-GB" sz="2000" b="0" i="0">
                          <a:solidFill>
                            <a:srgbClr val="000000"/>
                          </a:solidFill>
                          <a:effectLst/>
                          <a:latin typeface="Comic Sans MS"/>
                        </a:rPr>
                        <a:t>I know that respecting others in a relationship means letting them be who they are, not just who I want them to be. </a:t>
                      </a:r>
                      <a:endParaRPr lang="en-GB" sz="20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rtl="0" fontAlgn="base">
                        <a:lnSpc>
                          <a:spcPts val="1650"/>
                        </a:lnSpc>
                        <a:buNone/>
                      </a:pPr>
                      <a:r>
                        <a:rPr lang="en-GB" sz="2000" b="0" i="0">
                          <a:solidFill>
                            <a:srgbClr val="000000"/>
                          </a:solidFill>
                          <a:effectLst/>
                          <a:latin typeface="Comic Sans MS"/>
                        </a:rPr>
                        <a:t>I understand that each of us gets to say who we are and choose who we want to be in a relationship with. </a:t>
                      </a:r>
                      <a:endParaRPr lang="en-GB" sz="20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rtl="0" fontAlgn="base">
                        <a:lnSpc>
                          <a:spcPts val="1650"/>
                        </a:lnSpc>
                        <a:buNone/>
                      </a:pPr>
                      <a:r>
                        <a:rPr lang="en-GB" sz="2000" b="0" i="0">
                          <a:solidFill>
                            <a:srgbClr val="000000"/>
                          </a:solidFill>
                          <a:effectLst/>
                          <a:latin typeface="Comic Sans MS"/>
                        </a:rPr>
                        <a:t>I know that we all have power and can use it to change ourselves, to help others make changes in their lives and to make changes in the world. </a:t>
                      </a:r>
                      <a:endParaRPr lang="en-GB" sz="20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tc>
                  <a:txBody>
                    <a:bodyPr/>
                    <a:lstStyle/>
                    <a:p>
                      <a:pPr algn="l" rtl="0" fontAlgn="base">
                        <a:lnSpc>
                          <a:spcPts val="1650"/>
                        </a:lnSpc>
                        <a:buNone/>
                      </a:pPr>
                      <a:r>
                        <a:rPr lang="en-GB" sz="2000" b="0" i="0">
                          <a:solidFill>
                            <a:srgbClr val="000000"/>
                          </a:solidFill>
                          <a:effectLst/>
                          <a:latin typeface="Comic Sans MS"/>
                        </a:rPr>
                        <a:t>I know that the choices I make say something about who I am. There is little justice or joy without choice. </a:t>
                      </a:r>
                      <a:endParaRPr lang="en-GB" sz="2000" b="0" i="0">
                        <a:effectLst/>
                        <a:latin typeface="Comic Sans MS"/>
                      </a:endParaRPr>
                    </a:p>
                  </a:txBody>
                  <a:tcPr marL="57150" marR="571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11214211"/>
                  </a:ext>
                </a:extLst>
              </a:tr>
            </a:tbl>
          </a:graphicData>
        </a:graphic>
      </p:graphicFrame>
      <p:sp>
        <p:nvSpPr>
          <p:cNvPr id="10" name="TextBox 9">
            <a:extLst>
              <a:ext uri="{FF2B5EF4-FFF2-40B4-BE49-F238E27FC236}">
                <a16:creationId xmlns:a16="http://schemas.microsoft.com/office/drawing/2014/main" id="{B31A1A41-66E1-74F9-6D0E-1CC873EE87A3}"/>
              </a:ext>
            </a:extLst>
          </p:cNvPr>
          <p:cNvSpPr txBox="1"/>
          <p:nvPr/>
        </p:nvSpPr>
        <p:spPr>
          <a:xfrm>
            <a:off x="1470095" y="4578299"/>
            <a:ext cx="921823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Comic Sans MS"/>
                <a:ea typeface="Calibri"/>
                <a:cs typeface="Calibri"/>
              </a:rPr>
              <a:t>How are these themes relevant to learning about puberty and our</a:t>
            </a:r>
            <a:r>
              <a:rPr lang="en-GB">
                <a:latin typeface="Comic Sans MS"/>
                <a:ea typeface="Calibri"/>
                <a:cs typeface="Calibri"/>
              </a:rPr>
              <a:t> changing bodies?</a:t>
            </a:r>
            <a:endParaRPr lang="en-GB">
              <a:latin typeface="Comic Sans MS"/>
            </a:endParaRPr>
          </a:p>
        </p:txBody>
      </p:sp>
    </p:spTree>
    <p:extLst>
      <p:ext uri="{BB962C8B-B14F-4D97-AF65-F5344CB8AC3E}">
        <p14:creationId xmlns:p14="http://schemas.microsoft.com/office/powerpoint/2010/main" val="28979800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a:extLst>
            <a:ext uri="{FF2B5EF4-FFF2-40B4-BE49-F238E27FC236}">
              <a16:creationId xmlns:a16="http://schemas.microsoft.com/office/drawing/2014/main" id="{15F09679-BB3C-B485-672E-9F88B0EBB9A6}"/>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443842C1-B263-E01B-07C7-8227973FA7CB}"/>
              </a:ext>
            </a:extLst>
          </p:cNvPr>
          <p:cNvGrpSpPr/>
          <p:nvPr/>
        </p:nvGrpSpPr>
        <p:grpSpPr>
          <a:xfrm>
            <a:off x="561" y="73225"/>
            <a:ext cx="12189438" cy="6704639"/>
            <a:chOff x="561" y="52348"/>
            <a:chExt cx="12189438" cy="6704639"/>
          </a:xfrm>
        </p:grpSpPr>
        <p:sp>
          <p:nvSpPr>
            <p:cNvPr id="4" name="Rectangle 3">
              <a:extLst>
                <a:ext uri="{FF2B5EF4-FFF2-40B4-BE49-F238E27FC236}">
                  <a16:creationId xmlns:a16="http://schemas.microsoft.com/office/drawing/2014/main" id="{4E48F0B9-6E11-7BE6-B7D9-48D312AF9CA4}"/>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oster of an elephant holding an umbrella and a cat&#10;&#10;Description automatically generated">
              <a:extLst>
                <a:ext uri="{FF2B5EF4-FFF2-40B4-BE49-F238E27FC236}">
                  <a16:creationId xmlns:a16="http://schemas.microsoft.com/office/drawing/2014/main" id="{AB67B420-F93A-28BF-A4C4-8B57FB4870E9}"/>
                </a:ext>
              </a:extLst>
            </p:cNvPr>
            <p:cNvPicPr>
              <a:picLocks noChangeAspect="1"/>
            </p:cNvPicPr>
            <p:nvPr/>
          </p:nvPicPr>
          <p:blipFill>
            <a:blip r:embed="rId2"/>
            <a:stretch>
              <a:fillRect/>
            </a:stretch>
          </p:blipFill>
          <p:spPr>
            <a:xfrm>
              <a:off x="36248" y="5026099"/>
              <a:ext cx="1236865" cy="1396923"/>
            </a:xfrm>
            <a:prstGeom prst="rect">
              <a:avLst/>
            </a:prstGeom>
          </p:spPr>
        </p:pic>
        <p:sp>
          <p:nvSpPr>
            <p:cNvPr id="6" name="Rectangle 5">
              <a:extLst>
                <a:ext uri="{FF2B5EF4-FFF2-40B4-BE49-F238E27FC236}">
                  <a16:creationId xmlns:a16="http://schemas.microsoft.com/office/drawing/2014/main" id="{46F03482-783A-39D2-B553-76BDC9EA9B90}"/>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0BCC3EE0-B033-3A76-C188-2998F233F26E}"/>
              </a:ext>
            </a:extLst>
          </p:cNvPr>
          <p:cNvPicPr>
            <a:picLocks noChangeAspect="1"/>
          </p:cNvPicPr>
          <p:nvPr/>
        </p:nvPicPr>
        <p:blipFill>
          <a:blip r:embed="rId3"/>
          <a:stretch>
            <a:fillRect/>
          </a:stretch>
        </p:blipFill>
        <p:spPr>
          <a:xfrm>
            <a:off x="10676676" y="5184797"/>
            <a:ext cx="1444017" cy="1112599"/>
          </a:xfrm>
          <a:prstGeom prst="rect">
            <a:avLst/>
          </a:prstGeom>
        </p:spPr>
      </p:pic>
      <p:sp>
        <p:nvSpPr>
          <p:cNvPr id="2" name="TextBox 1">
            <a:extLst>
              <a:ext uri="{FF2B5EF4-FFF2-40B4-BE49-F238E27FC236}">
                <a16:creationId xmlns:a16="http://schemas.microsoft.com/office/drawing/2014/main" id="{E21B95EA-5F15-B9C3-6D63-C6E07954314D}"/>
              </a:ext>
            </a:extLst>
          </p:cNvPr>
          <p:cNvSpPr txBox="1"/>
          <p:nvPr/>
        </p:nvSpPr>
        <p:spPr>
          <a:xfrm>
            <a:off x="1278373" y="196241"/>
            <a:ext cx="9632288" cy="646331"/>
          </a:xfrm>
          <a:prstGeom prst="rect">
            <a:avLst/>
          </a:prstGeom>
          <a:noFill/>
        </p:spPr>
        <p:txBody>
          <a:bodyPr wrap="square" lIns="91440" tIns="45720" rIns="91440" bIns="45720" rtlCol="0" anchor="t">
            <a:spAutoFit/>
          </a:bodyPr>
          <a:lstStyle/>
          <a:p>
            <a:pPr algn="ctr"/>
            <a:r>
              <a:rPr lang="en-US" sz="3600">
                <a:solidFill>
                  <a:schemeClr val="bg1"/>
                </a:solidFill>
                <a:latin typeface="Comic Sans MS"/>
              </a:rPr>
              <a:t>Lesson 4 – Periods</a:t>
            </a:r>
            <a:endParaRPr lang="en-US" sz="3600">
              <a:solidFill>
                <a:schemeClr val="bg1"/>
              </a:solidFill>
              <a:latin typeface="Comic Sans MS" panose="030F0702030302020204" pitchFamily="66" charset="0"/>
            </a:endParaRPr>
          </a:p>
        </p:txBody>
      </p:sp>
      <p:pic>
        <p:nvPicPr>
          <p:cNvPr id="7" name="Picture 6" descr="The way this boy reacted when a young girl started her period on the bus will warm your heart">
            <a:extLst>
              <a:ext uri="{FF2B5EF4-FFF2-40B4-BE49-F238E27FC236}">
                <a16:creationId xmlns:a16="http://schemas.microsoft.com/office/drawing/2014/main" id="{B1A86D2E-1567-EF89-B970-45AEE636D332}"/>
              </a:ext>
            </a:extLst>
          </p:cNvPr>
          <p:cNvPicPr>
            <a:picLocks noChangeAspect="1"/>
          </p:cNvPicPr>
          <p:nvPr/>
        </p:nvPicPr>
        <p:blipFill>
          <a:blip r:embed="rId4"/>
          <a:stretch>
            <a:fillRect/>
          </a:stretch>
        </p:blipFill>
        <p:spPr>
          <a:xfrm>
            <a:off x="1456739" y="1054274"/>
            <a:ext cx="4925727" cy="5219179"/>
          </a:xfrm>
          <a:prstGeom prst="rect">
            <a:avLst/>
          </a:prstGeom>
        </p:spPr>
      </p:pic>
      <p:sp>
        <p:nvSpPr>
          <p:cNvPr id="11" name="TextBox 10">
            <a:extLst>
              <a:ext uri="{FF2B5EF4-FFF2-40B4-BE49-F238E27FC236}">
                <a16:creationId xmlns:a16="http://schemas.microsoft.com/office/drawing/2014/main" id="{CAE9767F-CEAF-4F3F-FCDF-C21301F7E4FF}"/>
              </a:ext>
            </a:extLst>
          </p:cNvPr>
          <p:cNvSpPr txBox="1"/>
          <p:nvPr/>
        </p:nvSpPr>
        <p:spPr>
          <a:xfrm>
            <a:off x="6586308" y="1348148"/>
            <a:ext cx="3990260" cy="41549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GB" sz="2400">
                <a:latin typeface="Comic Sans MS"/>
                <a:ea typeface="Calibri"/>
                <a:cs typeface="Calibri"/>
              </a:rPr>
              <a:t>This is a true story from 2018</a:t>
            </a:r>
            <a:endParaRPr lang="en-US"/>
          </a:p>
          <a:p>
            <a:pPr marL="342900" indent="-342900">
              <a:buFont typeface="Arial"/>
              <a:buChar char="•"/>
            </a:pPr>
            <a:endParaRPr lang="en-GB" sz="2400" dirty="0">
              <a:latin typeface="Comic Sans MS"/>
              <a:ea typeface="Calibri"/>
              <a:cs typeface="Calibri"/>
            </a:endParaRPr>
          </a:p>
          <a:p>
            <a:pPr marL="342900" indent="-342900">
              <a:buFont typeface="Arial"/>
              <a:buChar char="•"/>
            </a:pPr>
            <a:r>
              <a:rPr lang="en-GB" sz="2400">
                <a:latin typeface="Comic Sans MS"/>
                <a:ea typeface="Calibri"/>
                <a:cs typeface="Calibri"/>
              </a:rPr>
              <a:t>Why do you think it became such big news?</a:t>
            </a:r>
          </a:p>
          <a:p>
            <a:pPr marL="342900" indent="-342900">
              <a:buFont typeface="Arial"/>
              <a:buChar char="•"/>
            </a:pPr>
            <a:endParaRPr lang="en-GB" sz="2400" dirty="0">
              <a:latin typeface="Comic Sans MS"/>
              <a:ea typeface="Calibri"/>
              <a:cs typeface="Calibri"/>
            </a:endParaRPr>
          </a:p>
          <a:p>
            <a:pPr marL="342900" indent="-342900">
              <a:buFont typeface="Arial"/>
              <a:buChar char="•"/>
            </a:pPr>
            <a:r>
              <a:rPr lang="en-GB" sz="2400">
                <a:latin typeface="Comic Sans MS"/>
                <a:ea typeface="Calibri"/>
                <a:cs typeface="Calibri"/>
              </a:rPr>
              <a:t>How do you think you would have reacted?</a:t>
            </a:r>
          </a:p>
          <a:p>
            <a:pPr marL="342900" indent="-342900">
              <a:buFont typeface="Arial"/>
              <a:buChar char="•"/>
            </a:pPr>
            <a:endParaRPr lang="en-GB" sz="2400" dirty="0">
              <a:latin typeface="Comic Sans MS"/>
              <a:ea typeface="Calibri"/>
              <a:cs typeface="Calibri"/>
            </a:endParaRPr>
          </a:p>
          <a:p>
            <a:pPr marL="342900" indent="-342900">
              <a:buFont typeface="Arial"/>
              <a:buChar char="•"/>
            </a:pPr>
            <a:r>
              <a:rPr lang="en-GB" sz="2400">
                <a:latin typeface="Comic Sans MS"/>
                <a:ea typeface="Calibri"/>
                <a:cs typeface="Calibri"/>
              </a:rPr>
              <a:t>What do you think you would have done?</a:t>
            </a:r>
            <a:endParaRPr lang="en-GB" sz="2400" dirty="0">
              <a:latin typeface="Comic Sans MS"/>
              <a:ea typeface="Calibri"/>
              <a:cs typeface="Calibri"/>
            </a:endParaRPr>
          </a:p>
        </p:txBody>
      </p:sp>
    </p:spTree>
    <p:extLst>
      <p:ext uri="{BB962C8B-B14F-4D97-AF65-F5344CB8AC3E}">
        <p14:creationId xmlns:p14="http://schemas.microsoft.com/office/powerpoint/2010/main" val="13869104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a:extLst>
            <a:ext uri="{FF2B5EF4-FFF2-40B4-BE49-F238E27FC236}">
              <a16:creationId xmlns:a16="http://schemas.microsoft.com/office/drawing/2014/main" id="{25D7B556-F0B2-FEB3-A3A6-30B7EE5F9B8B}"/>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DE9B1E40-3DDA-2AA1-405D-93EF99459DDD}"/>
              </a:ext>
            </a:extLst>
          </p:cNvPr>
          <p:cNvGrpSpPr/>
          <p:nvPr/>
        </p:nvGrpSpPr>
        <p:grpSpPr>
          <a:xfrm>
            <a:off x="561" y="73225"/>
            <a:ext cx="12189438" cy="6704639"/>
            <a:chOff x="561" y="52348"/>
            <a:chExt cx="12189438" cy="6704639"/>
          </a:xfrm>
        </p:grpSpPr>
        <p:sp>
          <p:nvSpPr>
            <p:cNvPr id="4" name="Rectangle 3">
              <a:extLst>
                <a:ext uri="{FF2B5EF4-FFF2-40B4-BE49-F238E27FC236}">
                  <a16:creationId xmlns:a16="http://schemas.microsoft.com/office/drawing/2014/main" id="{A3754FE4-3465-93E4-3DF1-B4D2B4417184}"/>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oster of an elephant holding an umbrella and a cat&#10;&#10;Description automatically generated">
              <a:extLst>
                <a:ext uri="{FF2B5EF4-FFF2-40B4-BE49-F238E27FC236}">
                  <a16:creationId xmlns:a16="http://schemas.microsoft.com/office/drawing/2014/main" id="{0CD7829A-8F3C-25C7-36C4-7476F2F8FD26}"/>
                </a:ext>
              </a:extLst>
            </p:cNvPr>
            <p:cNvPicPr>
              <a:picLocks noChangeAspect="1"/>
            </p:cNvPicPr>
            <p:nvPr/>
          </p:nvPicPr>
          <p:blipFill>
            <a:blip r:embed="rId3"/>
            <a:stretch>
              <a:fillRect/>
            </a:stretch>
          </p:blipFill>
          <p:spPr>
            <a:xfrm>
              <a:off x="36248" y="5026099"/>
              <a:ext cx="1236865" cy="1396923"/>
            </a:xfrm>
            <a:prstGeom prst="rect">
              <a:avLst/>
            </a:prstGeom>
          </p:spPr>
        </p:pic>
        <p:sp>
          <p:nvSpPr>
            <p:cNvPr id="6" name="Rectangle 5">
              <a:extLst>
                <a:ext uri="{FF2B5EF4-FFF2-40B4-BE49-F238E27FC236}">
                  <a16:creationId xmlns:a16="http://schemas.microsoft.com/office/drawing/2014/main" id="{BBD57DC1-4E01-9116-68CA-45FC5A3BEDD1}"/>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825B7C00-FE62-9DCF-3A44-07CF2F349158}"/>
              </a:ext>
            </a:extLst>
          </p:cNvPr>
          <p:cNvPicPr>
            <a:picLocks noChangeAspect="1"/>
          </p:cNvPicPr>
          <p:nvPr/>
        </p:nvPicPr>
        <p:blipFill>
          <a:blip r:embed="rId4"/>
          <a:stretch>
            <a:fillRect/>
          </a:stretch>
        </p:blipFill>
        <p:spPr>
          <a:xfrm>
            <a:off x="10676676" y="5184797"/>
            <a:ext cx="1444017" cy="1112599"/>
          </a:xfrm>
          <a:prstGeom prst="rect">
            <a:avLst/>
          </a:prstGeom>
        </p:spPr>
      </p:pic>
      <p:sp>
        <p:nvSpPr>
          <p:cNvPr id="2" name="TextBox 1">
            <a:extLst>
              <a:ext uri="{FF2B5EF4-FFF2-40B4-BE49-F238E27FC236}">
                <a16:creationId xmlns:a16="http://schemas.microsoft.com/office/drawing/2014/main" id="{2D0D66BF-2537-F080-00C0-8C4294A44B3E}"/>
              </a:ext>
            </a:extLst>
          </p:cNvPr>
          <p:cNvSpPr txBox="1"/>
          <p:nvPr/>
        </p:nvSpPr>
        <p:spPr>
          <a:xfrm>
            <a:off x="1278373" y="196241"/>
            <a:ext cx="9632288" cy="646331"/>
          </a:xfrm>
          <a:prstGeom prst="rect">
            <a:avLst/>
          </a:prstGeom>
          <a:noFill/>
        </p:spPr>
        <p:txBody>
          <a:bodyPr wrap="square" lIns="91440" tIns="45720" rIns="91440" bIns="45720" rtlCol="0" anchor="t">
            <a:spAutoFit/>
          </a:bodyPr>
          <a:lstStyle/>
          <a:p>
            <a:pPr algn="ctr"/>
            <a:r>
              <a:rPr lang="en-US" sz="3600">
                <a:solidFill>
                  <a:schemeClr val="bg1"/>
                </a:solidFill>
                <a:latin typeface="Comic Sans MS"/>
              </a:rPr>
              <a:t>Lesson 4 – Periods</a:t>
            </a:r>
            <a:endParaRPr lang="en-US" sz="3600">
              <a:solidFill>
                <a:schemeClr val="bg1"/>
              </a:solidFill>
              <a:latin typeface="Comic Sans MS" panose="030F0702030302020204" pitchFamily="66" charset="0"/>
            </a:endParaRPr>
          </a:p>
        </p:txBody>
      </p:sp>
      <p:pic>
        <p:nvPicPr>
          <p:cNvPr id="9" name="Online Media 8" title="The Menstrual Cycle">
            <a:hlinkClick r:id="" action="ppaction://noaction"/>
            <a:extLst>
              <a:ext uri="{FF2B5EF4-FFF2-40B4-BE49-F238E27FC236}">
                <a16:creationId xmlns:a16="http://schemas.microsoft.com/office/drawing/2014/main" id="{91DF06C3-9AA2-84A6-9244-01C98D877E4B}"/>
              </a:ext>
            </a:extLst>
          </p:cNvPr>
          <p:cNvPicPr>
            <a:picLocks noRot="1" noChangeAspect="1"/>
          </p:cNvPicPr>
          <p:nvPr>
            <a:videoFile r:link="rId1"/>
          </p:nvPr>
        </p:nvPicPr>
        <p:blipFill>
          <a:blip r:embed="rId5"/>
          <a:stretch>
            <a:fillRect/>
          </a:stretch>
        </p:blipFill>
        <p:spPr>
          <a:xfrm>
            <a:off x="-2428" y="2241"/>
            <a:ext cx="12198444" cy="6786282"/>
          </a:xfrm>
          <a:prstGeom prst="rect">
            <a:avLst/>
          </a:prstGeom>
        </p:spPr>
      </p:pic>
    </p:spTree>
    <p:extLst>
      <p:ext uri="{BB962C8B-B14F-4D97-AF65-F5344CB8AC3E}">
        <p14:creationId xmlns:p14="http://schemas.microsoft.com/office/powerpoint/2010/main" val="40338826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a:extLst>
            <a:ext uri="{FF2B5EF4-FFF2-40B4-BE49-F238E27FC236}">
              <a16:creationId xmlns:a16="http://schemas.microsoft.com/office/drawing/2014/main" id="{1CC194F6-B812-2E48-B802-A318FF01747A}"/>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83EF0515-B64B-C5F4-58D7-FD6E0B8BF1DF}"/>
              </a:ext>
            </a:extLst>
          </p:cNvPr>
          <p:cNvGrpSpPr/>
          <p:nvPr/>
        </p:nvGrpSpPr>
        <p:grpSpPr>
          <a:xfrm>
            <a:off x="561" y="73225"/>
            <a:ext cx="12189438" cy="6704639"/>
            <a:chOff x="561" y="52348"/>
            <a:chExt cx="12189438" cy="6704639"/>
          </a:xfrm>
        </p:grpSpPr>
        <p:sp>
          <p:nvSpPr>
            <p:cNvPr id="4" name="Rectangle 3">
              <a:extLst>
                <a:ext uri="{FF2B5EF4-FFF2-40B4-BE49-F238E27FC236}">
                  <a16:creationId xmlns:a16="http://schemas.microsoft.com/office/drawing/2014/main" id="{B7D30E92-2BBE-7FD9-0600-2C7BBF57D457}"/>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200" b="1">
                  <a:solidFill>
                    <a:schemeClr val="bg1"/>
                  </a:solidFill>
                  <a:latin typeface="Comic Sans MS"/>
                </a:rPr>
                <a:t>TRUE OR FALSE: PERIOD PRODUCTS</a:t>
              </a:r>
              <a:endParaRPr lang="en-US" b="1">
                <a:solidFill>
                  <a:schemeClr val="bg1"/>
                </a:solidFill>
              </a:endParaRPr>
            </a:p>
          </p:txBody>
        </p:sp>
        <p:pic>
          <p:nvPicPr>
            <p:cNvPr id="5" name="Picture 4" descr="A poster of an elephant holding an umbrella and a cat&#10;&#10;Description automatically generated">
              <a:extLst>
                <a:ext uri="{FF2B5EF4-FFF2-40B4-BE49-F238E27FC236}">
                  <a16:creationId xmlns:a16="http://schemas.microsoft.com/office/drawing/2014/main" id="{3D756AFB-A050-79A8-BD7B-4AB6DDC6C09A}"/>
                </a:ext>
              </a:extLst>
            </p:cNvPr>
            <p:cNvPicPr>
              <a:picLocks noChangeAspect="1"/>
            </p:cNvPicPr>
            <p:nvPr/>
          </p:nvPicPr>
          <p:blipFill>
            <a:blip r:embed="rId2"/>
            <a:stretch>
              <a:fillRect/>
            </a:stretch>
          </p:blipFill>
          <p:spPr>
            <a:xfrm>
              <a:off x="36248" y="5026099"/>
              <a:ext cx="1236865" cy="1396923"/>
            </a:xfrm>
            <a:prstGeom prst="rect">
              <a:avLst/>
            </a:prstGeom>
          </p:spPr>
        </p:pic>
        <p:sp>
          <p:nvSpPr>
            <p:cNvPr id="6" name="Rectangle 5">
              <a:extLst>
                <a:ext uri="{FF2B5EF4-FFF2-40B4-BE49-F238E27FC236}">
                  <a16:creationId xmlns:a16="http://schemas.microsoft.com/office/drawing/2014/main" id="{CA1CF5C5-16B1-93FE-ACC1-F6332F661CA5}"/>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91A05947-2A40-944E-DA5B-CE6EF4588354}"/>
              </a:ext>
            </a:extLst>
          </p:cNvPr>
          <p:cNvPicPr>
            <a:picLocks noChangeAspect="1"/>
          </p:cNvPicPr>
          <p:nvPr/>
        </p:nvPicPr>
        <p:blipFill>
          <a:blip r:embed="rId3"/>
          <a:stretch>
            <a:fillRect/>
          </a:stretch>
        </p:blipFill>
        <p:spPr>
          <a:xfrm>
            <a:off x="10676676" y="5184797"/>
            <a:ext cx="1444017" cy="1112599"/>
          </a:xfrm>
          <a:prstGeom prst="rect">
            <a:avLst/>
          </a:prstGeom>
        </p:spPr>
      </p:pic>
      <p:sp>
        <p:nvSpPr>
          <p:cNvPr id="9" name="TextBox 8">
            <a:extLst>
              <a:ext uri="{FF2B5EF4-FFF2-40B4-BE49-F238E27FC236}">
                <a16:creationId xmlns:a16="http://schemas.microsoft.com/office/drawing/2014/main" id="{459E6F22-818A-F98E-3B01-3F8059A71D15}"/>
              </a:ext>
            </a:extLst>
          </p:cNvPr>
          <p:cNvSpPr txBox="1"/>
          <p:nvPr/>
        </p:nvSpPr>
        <p:spPr>
          <a:xfrm>
            <a:off x="260959" y="1310014"/>
            <a:ext cx="7171150" cy="8002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latin typeface="Comic Sans MS"/>
                <a:ea typeface="Comic Sans MS"/>
                <a:cs typeface="Comic Sans MS"/>
              </a:rPr>
              <a:t>A period is when someone pees blood.</a:t>
            </a:r>
            <a:r>
              <a:rPr lang="en-US" dirty="0">
                <a:latin typeface="Comic Sans MS"/>
                <a:ea typeface="Comic Sans MS"/>
                <a:cs typeface="Comic Sans MS"/>
              </a:rPr>
              <a:t> </a:t>
            </a:r>
          </a:p>
          <a:p>
            <a:pPr algn="ctr"/>
            <a:endParaRPr lang="en-GB"/>
          </a:p>
        </p:txBody>
      </p:sp>
      <p:sp>
        <p:nvSpPr>
          <p:cNvPr id="10" name="TextBox 9">
            <a:extLst>
              <a:ext uri="{FF2B5EF4-FFF2-40B4-BE49-F238E27FC236}">
                <a16:creationId xmlns:a16="http://schemas.microsoft.com/office/drawing/2014/main" id="{77BA5B5D-DFB4-3994-4163-84707F8BDA42}"/>
              </a:ext>
            </a:extLst>
          </p:cNvPr>
          <p:cNvSpPr txBox="1"/>
          <p:nvPr/>
        </p:nvSpPr>
        <p:spPr>
          <a:xfrm>
            <a:off x="1224776" y="1948371"/>
            <a:ext cx="10416681" cy="338554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a:latin typeface="Comic Sans MS"/>
              </a:rPr>
              <a:t>FALSE: </a:t>
            </a:r>
            <a:endParaRPr lang="en-US" sz="2800">
              <a:latin typeface="Calibri" panose="020F0502020204030204"/>
              <a:ea typeface="Calibri"/>
              <a:cs typeface="Calibri"/>
            </a:endParaRPr>
          </a:p>
          <a:p>
            <a:r>
              <a:rPr lang="en-GB" sz="2800" dirty="0">
                <a:latin typeface="Comic Sans MS"/>
              </a:rPr>
              <a:t>Period blood does not come from the urethra, it is part of a separate </a:t>
            </a:r>
            <a:endParaRPr lang="en-US" sz="2800">
              <a:ea typeface="Calibri"/>
              <a:cs typeface="Calibri"/>
            </a:endParaRPr>
          </a:p>
          <a:p>
            <a:r>
              <a:rPr lang="en-GB" sz="2800">
                <a:latin typeface="Comic Sans MS"/>
              </a:rPr>
              <a:t>bodily system and comes from the womb, leaving the body through vagina. </a:t>
            </a:r>
            <a:endParaRPr lang="en-GB" sz="2800">
              <a:latin typeface="Calibri" panose="020F0502020204030204"/>
              <a:ea typeface="Calibri" panose="020F0502020204030204"/>
              <a:cs typeface="Calibri" panose="020F0502020204030204"/>
            </a:endParaRPr>
          </a:p>
          <a:p>
            <a:r>
              <a:rPr lang="en-GB" sz="2800" dirty="0">
                <a:latin typeface="Comic Sans MS"/>
              </a:rPr>
              <a:t>Female bodies have three holes: urethra, </a:t>
            </a:r>
            <a:r>
              <a:rPr lang="en-GB" sz="2800">
                <a:latin typeface="Comic Sans MS"/>
              </a:rPr>
              <a:t>vagina &amp; anus</a:t>
            </a:r>
            <a:endParaRPr lang="en-GB" sz="2800">
              <a:ea typeface="Calibri"/>
              <a:cs typeface="Calibri"/>
            </a:endParaRPr>
          </a:p>
          <a:p>
            <a:r>
              <a:rPr lang="en-GB" sz="2800" dirty="0">
                <a:latin typeface="Comic Sans MS"/>
              </a:rPr>
              <a:t> </a:t>
            </a:r>
            <a:endParaRPr lang="en-GB" sz="2000" dirty="0">
              <a:ea typeface="Calibri" panose="020F0502020204030204"/>
              <a:cs typeface="Calibri" panose="020F0502020204030204"/>
            </a:endParaRPr>
          </a:p>
          <a:p>
            <a:pPr algn="l"/>
            <a:endParaRPr lang="en-GB" dirty="0">
              <a:ea typeface="Calibri"/>
              <a:cs typeface="Calibri"/>
            </a:endParaRPr>
          </a:p>
        </p:txBody>
      </p:sp>
    </p:spTree>
    <p:extLst>
      <p:ext uri="{BB962C8B-B14F-4D97-AF65-F5344CB8AC3E}">
        <p14:creationId xmlns:p14="http://schemas.microsoft.com/office/powerpoint/2010/main" val="3497405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a:extLst>
            <a:ext uri="{FF2B5EF4-FFF2-40B4-BE49-F238E27FC236}">
              <a16:creationId xmlns:a16="http://schemas.microsoft.com/office/drawing/2014/main" id="{CAA46697-5B87-BE24-C6D6-BAB3F75F0E83}"/>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C9A8F5E8-660D-F595-E2FA-FA5B486DF7FB}"/>
              </a:ext>
            </a:extLst>
          </p:cNvPr>
          <p:cNvGrpSpPr/>
          <p:nvPr/>
        </p:nvGrpSpPr>
        <p:grpSpPr>
          <a:xfrm>
            <a:off x="561" y="73225"/>
            <a:ext cx="12189438" cy="6704639"/>
            <a:chOff x="561" y="52348"/>
            <a:chExt cx="12189438" cy="6704639"/>
          </a:xfrm>
        </p:grpSpPr>
        <p:sp>
          <p:nvSpPr>
            <p:cNvPr id="4" name="Rectangle 3">
              <a:extLst>
                <a:ext uri="{FF2B5EF4-FFF2-40B4-BE49-F238E27FC236}">
                  <a16:creationId xmlns:a16="http://schemas.microsoft.com/office/drawing/2014/main" id="{D42B0BC1-3EA7-1127-DC42-E42D9CECC630}"/>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200" b="1">
                  <a:solidFill>
                    <a:schemeClr val="bg1"/>
                  </a:solidFill>
                  <a:latin typeface="Comic Sans MS"/>
                </a:rPr>
                <a:t>TRUE OR FALSE: PERIOD PRODUCTS</a:t>
              </a:r>
              <a:endParaRPr lang="en-US" b="1">
                <a:solidFill>
                  <a:schemeClr val="bg1"/>
                </a:solidFill>
              </a:endParaRPr>
            </a:p>
          </p:txBody>
        </p:sp>
        <p:pic>
          <p:nvPicPr>
            <p:cNvPr id="5" name="Picture 4" descr="A poster of an elephant holding an umbrella and a cat&#10;&#10;Description automatically generated">
              <a:extLst>
                <a:ext uri="{FF2B5EF4-FFF2-40B4-BE49-F238E27FC236}">
                  <a16:creationId xmlns:a16="http://schemas.microsoft.com/office/drawing/2014/main" id="{F55E073D-6F11-8532-70B0-1A30304CC1B5}"/>
                </a:ext>
              </a:extLst>
            </p:cNvPr>
            <p:cNvPicPr>
              <a:picLocks noChangeAspect="1"/>
            </p:cNvPicPr>
            <p:nvPr/>
          </p:nvPicPr>
          <p:blipFill>
            <a:blip r:embed="rId2"/>
            <a:stretch>
              <a:fillRect/>
            </a:stretch>
          </p:blipFill>
          <p:spPr>
            <a:xfrm>
              <a:off x="36248" y="5026099"/>
              <a:ext cx="1236865" cy="1396923"/>
            </a:xfrm>
            <a:prstGeom prst="rect">
              <a:avLst/>
            </a:prstGeom>
          </p:spPr>
        </p:pic>
        <p:sp>
          <p:nvSpPr>
            <p:cNvPr id="6" name="Rectangle 5">
              <a:extLst>
                <a:ext uri="{FF2B5EF4-FFF2-40B4-BE49-F238E27FC236}">
                  <a16:creationId xmlns:a16="http://schemas.microsoft.com/office/drawing/2014/main" id="{D0AA288B-1EE5-8C67-A6A5-B2AE146FF805}"/>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22705227-A2AC-E848-25A2-DD469DEE2389}"/>
              </a:ext>
            </a:extLst>
          </p:cNvPr>
          <p:cNvPicPr>
            <a:picLocks noChangeAspect="1"/>
          </p:cNvPicPr>
          <p:nvPr/>
        </p:nvPicPr>
        <p:blipFill>
          <a:blip r:embed="rId3"/>
          <a:stretch>
            <a:fillRect/>
          </a:stretch>
        </p:blipFill>
        <p:spPr>
          <a:xfrm>
            <a:off x="10676676" y="5184797"/>
            <a:ext cx="1444017" cy="1112599"/>
          </a:xfrm>
          <a:prstGeom prst="rect">
            <a:avLst/>
          </a:prstGeom>
        </p:spPr>
      </p:pic>
      <p:sp>
        <p:nvSpPr>
          <p:cNvPr id="9" name="TextBox 8">
            <a:extLst>
              <a:ext uri="{FF2B5EF4-FFF2-40B4-BE49-F238E27FC236}">
                <a16:creationId xmlns:a16="http://schemas.microsoft.com/office/drawing/2014/main" id="{12A7469C-5F00-1C43-AFE7-B40B92A98FFA}"/>
              </a:ext>
            </a:extLst>
          </p:cNvPr>
          <p:cNvSpPr txBox="1"/>
          <p:nvPr/>
        </p:nvSpPr>
        <p:spPr>
          <a:xfrm>
            <a:off x="271397" y="1143000"/>
            <a:ext cx="11597013"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latin typeface="Comic Sans MS"/>
              </a:rPr>
              <a:t>A period is when someone loses a lot of blood each month. </a:t>
            </a:r>
            <a:endParaRPr lang="en-US"/>
          </a:p>
          <a:p>
            <a:endParaRPr lang="en-US"/>
          </a:p>
          <a:p>
            <a:pPr algn="ctr"/>
            <a:endParaRPr lang="en-GB"/>
          </a:p>
        </p:txBody>
      </p:sp>
      <p:sp>
        <p:nvSpPr>
          <p:cNvPr id="10" name="TextBox 9">
            <a:extLst>
              <a:ext uri="{FF2B5EF4-FFF2-40B4-BE49-F238E27FC236}">
                <a16:creationId xmlns:a16="http://schemas.microsoft.com/office/drawing/2014/main" id="{CCE7702F-0984-C152-A64A-285AFF7A564B}"/>
              </a:ext>
            </a:extLst>
          </p:cNvPr>
          <p:cNvSpPr txBox="1"/>
          <p:nvPr/>
        </p:nvSpPr>
        <p:spPr>
          <a:xfrm>
            <a:off x="974256" y="2230207"/>
            <a:ext cx="10416681" cy="338554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a:latin typeface="Comic Sans MS"/>
                <a:ea typeface="Calibri" panose="020F0502020204030204"/>
                <a:cs typeface="Calibri" panose="020F0502020204030204"/>
              </a:rPr>
              <a:t>FALSE: </a:t>
            </a:r>
            <a:endParaRPr lang="en-US" dirty="0">
              <a:latin typeface="Calibri" panose="020F0502020204030204"/>
              <a:ea typeface="Calibri" panose="020F0502020204030204"/>
              <a:cs typeface="Calibri" panose="020F0502020204030204"/>
            </a:endParaRPr>
          </a:p>
          <a:p>
            <a:r>
              <a:rPr lang="en-GB" sz="2800" dirty="0">
                <a:latin typeface="Comic Sans MS"/>
                <a:ea typeface="Calibri" panose="020F0502020204030204"/>
                <a:cs typeface="Calibri" panose="020F0502020204030204"/>
              </a:rPr>
              <a:t>The average blood loss is around 1-2 egg cups full but it can look like more. </a:t>
            </a:r>
            <a:endParaRPr lang="en-US">
              <a:ea typeface="Calibri"/>
              <a:cs typeface="Calibri"/>
            </a:endParaRPr>
          </a:p>
          <a:p>
            <a:r>
              <a:rPr lang="en-GB" sz="2800">
                <a:latin typeface="Comic Sans MS"/>
                <a:ea typeface="Calibri" panose="020F0502020204030204"/>
                <a:cs typeface="Calibri" panose="020F0502020204030204"/>
              </a:rPr>
              <a:t>If someone is losing a lot of blood they should see their doctor.</a:t>
            </a:r>
            <a:endParaRPr lang="en-GB"/>
          </a:p>
          <a:p>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pPr algn="l"/>
            <a:endParaRPr lang="en-GB" dirty="0">
              <a:ea typeface="Calibri"/>
              <a:cs typeface="Calibri"/>
            </a:endParaRPr>
          </a:p>
        </p:txBody>
      </p:sp>
    </p:spTree>
    <p:extLst>
      <p:ext uri="{BB962C8B-B14F-4D97-AF65-F5344CB8AC3E}">
        <p14:creationId xmlns:p14="http://schemas.microsoft.com/office/powerpoint/2010/main" val="2979349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a:extLst>
            <a:ext uri="{FF2B5EF4-FFF2-40B4-BE49-F238E27FC236}">
              <a16:creationId xmlns:a16="http://schemas.microsoft.com/office/drawing/2014/main" id="{E78F6738-642C-47BD-2D67-0287705D0408}"/>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0A524ECE-EEC4-D7CC-5B74-67407F211796}"/>
              </a:ext>
            </a:extLst>
          </p:cNvPr>
          <p:cNvGrpSpPr/>
          <p:nvPr/>
        </p:nvGrpSpPr>
        <p:grpSpPr>
          <a:xfrm>
            <a:off x="561" y="73225"/>
            <a:ext cx="12189438" cy="6704639"/>
            <a:chOff x="561" y="52348"/>
            <a:chExt cx="12189438" cy="6704639"/>
          </a:xfrm>
        </p:grpSpPr>
        <p:sp>
          <p:nvSpPr>
            <p:cNvPr id="4" name="Rectangle 3">
              <a:extLst>
                <a:ext uri="{FF2B5EF4-FFF2-40B4-BE49-F238E27FC236}">
                  <a16:creationId xmlns:a16="http://schemas.microsoft.com/office/drawing/2014/main" id="{BF3CA789-862D-82AD-1722-C0F1024C4CE1}"/>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200" b="1">
                  <a:solidFill>
                    <a:schemeClr val="bg1"/>
                  </a:solidFill>
                  <a:latin typeface="Comic Sans MS"/>
                </a:rPr>
                <a:t>TRUE OR FALSE: PERIOD PRODUCTS</a:t>
              </a:r>
              <a:endParaRPr lang="en-US" b="1">
                <a:solidFill>
                  <a:schemeClr val="bg1"/>
                </a:solidFill>
              </a:endParaRPr>
            </a:p>
          </p:txBody>
        </p:sp>
        <p:pic>
          <p:nvPicPr>
            <p:cNvPr id="5" name="Picture 4" descr="A poster of an elephant holding an umbrella and a cat&#10;&#10;Description automatically generated">
              <a:extLst>
                <a:ext uri="{FF2B5EF4-FFF2-40B4-BE49-F238E27FC236}">
                  <a16:creationId xmlns:a16="http://schemas.microsoft.com/office/drawing/2014/main" id="{D5905C75-E214-825D-0319-6FDB5D733395}"/>
                </a:ext>
              </a:extLst>
            </p:cNvPr>
            <p:cNvPicPr>
              <a:picLocks noChangeAspect="1"/>
            </p:cNvPicPr>
            <p:nvPr/>
          </p:nvPicPr>
          <p:blipFill>
            <a:blip r:embed="rId2"/>
            <a:stretch>
              <a:fillRect/>
            </a:stretch>
          </p:blipFill>
          <p:spPr>
            <a:xfrm>
              <a:off x="36248" y="5026099"/>
              <a:ext cx="1236865" cy="1396923"/>
            </a:xfrm>
            <a:prstGeom prst="rect">
              <a:avLst/>
            </a:prstGeom>
          </p:spPr>
        </p:pic>
        <p:sp>
          <p:nvSpPr>
            <p:cNvPr id="6" name="Rectangle 5">
              <a:extLst>
                <a:ext uri="{FF2B5EF4-FFF2-40B4-BE49-F238E27FC236}">
                  <a16:creationId xmlns:a16="http://schemas.microsoft.com/office/drawing/2014/main" id="{1376D0E7-4365-2E0D-4D03-4AE86480F79D}"/>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C28AF299-9164-0CDB-4F29-BEB785A2BE28}"/>
              </a:ext>
            </a:extLst>
          </p:cNvPr>
          <p:cNvPicPr>
            <a:picLocks noChangeAspect="1"/>
          </p:cNvPicPr>
          <p:nvPr/>
        </p:nvPicPr>
        <p:blipFill>
          <a:blip r:embed="rId3"/>
          <a:stretch>
            <a:fillRect/>
          </a:stretch>
        </p:blipFill>
        <p:spPr>
          <a:xfrm>
            <a:off x="10676676" y="5184797"/>
            <a:ext cx="1444017" cy="1112599"/>
          </a:xfrm>
          <a:prstGeom prst="rect">
            <a:avLst/>
          </a:prstGeom>
        </p:spPr>
      </p:pic>
      <p:sp>
        <p:nvSpPr>
          <p:cNvPr id="9" name="TextBox 8">
            <a:extLst>
              <a:ext uri="{FF2B5EF4-FFF2-40B4-BE49-F238E27FC236}">
                <a16:creationId xmlns:a16="http://schemas.microsoft.com/office/drawing/2014/main" id="{F0DDB9F9-657D-7FEC-0685-CBB7079A3DA8}"/>
              </a:ext>
            </a:extLst>
          </p:cNvPr>
          <p:cNvSpPr txBox="1"/>
          <p:nvPr/>
        </p:nvSpPr>
        <p:spPr>
          <a:xfrm>
            <a:off x="271397" y="1143000"/>
            <a:ext cx="11597013"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latin typeface="Comic Sans MS"/>
              </a:rPr>
              <a:t>A period is the name for shedding the lining of the womb. </a:t>
            </a:r>
            <a:r>
              <a:rPr lang="en-US" sz="2800" dirty="0">
                <a:latin typeface="Comic Sans MS"/>
              </a:rPr>
              <a:t> </a:t>
            </a:r>
            <a:endParaRPr lang="en-US">
              <a:ea typeface="Calibri"/>
              <a:cs typeface="Calibri"/>
            </a:endParaRPr>
          </a:p>
          <a:p>
            <a:endParaRPr lang="en-US"/>
          </a:p>
          <a:p>
            <a:pPr algn="ctr"/>
            <a:endParaRPr lang="en-GB"/>
          </a:p>
        </p:txBody>
      </p:sp>
      <p:sp>
        <p:nvSpPr>
          <p:cNvPr id="10" name="TextBox 9">
            <a:extLst>
              <a:ext uri="{FF2B5EF4-FFF2-40B4-BE49-F238E27FC236}">
                <a16:creationId xmlns:a16="http://schemas.microsoft.com/office/drawing/2014/main" id="{06D2B3DF-A7EE-2C1C-5AE6-95D24DC7B502}"/>
              </a:ext>
            </a:extLst>
          </p:cNvPr>
          <p:cNvSpPr txBox="1"/>
          <p:nvPr/>
        </p:nvSpPr>
        <p:spPr>
          <a:xfrm>
            <a:off x="974256" y="2230207"/>
            <a:ext cx="10416681"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a:latin typeface="Comic Sans MS"/>
                <a:ea typeface="Calibri" panose="020F0502020204030204"/>
                <a:cs typeface="Calibri" panose="020F0502020204030204"/>
              </a:rPr>
              <a:t>TRUE:</a:t>
            </a:r>
            <a:endParaRPr lang="en-US"/>
          </a:p>
          <a:p>
            <a:r>
              <a:rPr lang="en-GB" sz="2800" dirty="0">
                <a:latin typeface="Comic Sans MS"/>
                <a:ea typeface="Calibri" panose="020F0502020204030204"/>
                <a:cs typeface="Calibri" panose="020F0502020204030204"/>
              </a:rPr>
              <a:t>If the egg is not fertilised then it dissolves and the lining of the womb breaks down ready to begin the cycle again.</a:t>
            </a:r>
          </a:p>
          <a:p>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pPr algn="l"/>
            <a:endParaRPr lang="en-GB" sz="2800" dirty="0">
              <a:latin typeface="Comic Sans MS"/>
              <a:ea typeface="Calibri" panose="020F0502020204030204"/>
              <a:cs typeface="Calibri" panose="020F0502020204030204"/>
            </a:endParaRPr>
          </a:p>
          <a:p>
            <a:endParaRPr lang="en-GB" dirty="0">
              <a:ea typeface="Calibri"/>
              <a:cs typeface="Calibri"/>
            </a:endParaRPr>
          </a:p>
        </p:txBody>
      </p:sp>
    </p:spTree>
    <p:extLst>
      <p:ext uri="{BB962C8B-B14F-4D97-AF65-F5344CB8AC3E}">
        <p14:creationId xmlns:p14="http://schemas.microsoft.com/office/powerpoint/2010/main" val="929111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a:extLst>
            <a:ext uri="{FF2B5EF4-FFF2-40B4-BE49-F238E27FC236}">
              <a16:creationId xmlns:a16="http://schemas.microsoft.com/office/drawing/2014/main" id="{006902B2-8A88-3964-952A-5970E84FC9FA}"/>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EFBF986B-ED4C-D283-D59C-893E545B155A}"/>
              </a:ext>
            </a:extLst>
          </p:cNvPr>
          <p:cNvGrpSpPr/>
          <p:nvPr/>
        </p:nvGrpSpPr>
        <p:grpSpPr>
          <a:xfrm>
            <a:off x="561" y="73225"/>
            <a:ext cx="12189438" cy="6704639"/>
            <a:chOff x="561" y="52348"/>
            <a:chExt cx="12189438" cy="6704639"/>
          </a:xfrm>
        </p:grpSpPr>
        <p:sp>
          <p:nvSpPr>
            <p:cNvPr id="4" name="Rectangle 3">
              <a:extLst>
                <a:ext uri="{FF2B5EF4-FFF2-40B4-BE49-F238E27FC236}">
                  <a16:creationId xmlns:a16="http://schemas.microsoft.com/office/drawing/2014/main" id="{674C9899-77F1-6B9B-211E-7EBDF35FF114}"/>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200" b="1">
                  <a:solidFill>
                    <a:schemeClr val="bg1"/>
                  </a:solidFill>
                  <a:latin typeface="Comic Sans MS"/>
                </a:rPr>
                <a:t>TRUE OR FALSE: PERIOD PRODUCTS</a:t>
              </a:r>
              <a:endParaRPr lang="en-US" b="1">
                <a:solidFill>
                  <a:schemeClr val="bg1"/>
                </a:solidFill>
              </a:endParaRPr>
            </a:p>
          </p:txBody>
        </p:sp>
        <p:pic>
          <p:nvPicPr>
            <p:cNvPr id="5" name="Picture 4" descr="A poster of an elephant holding an umbrella and a cat&#10;&#10;Description automatically generated">
              <a:extLst>
                <a:ext uri="{FF2B5EF4-FFF2-40B4-BE49-F238E27FC236}">
                  <a16:creationId xmlns:a16="http://schemas.microsoft.com/office/drawing/2014/main" id="{4E58B088-D456-0E71-E737-36EA8D092EAA}"/>
                </a:ext>
              </a:extLst>
            </p:cNvPr>
            <p:cNvPicPr>
              <a:picLocks noChangeAspect="1"/>
            </p:cNvPicPr>
            <p:nvPr/>
          </p:nvPicPr>
          <p:blipFill>
            <a:blip r:embed="rId2"/>
            <a:stretch>
              <a:fillRect/>
            </a:stretch>
          </p:blipFill>
          <p:spPr>
            <a:xfrm>
              <a:off x="36248" y="5026099"/>
              <a:ext cx="1236865" cy="1396923"/>
            </a:xfrm>
            <a:prstGeom prst="rect">
              <a:avLst/>
            </a:prstGeom>
          </p:spPr>
        </p:pic>
        <p:sp>
          <p:nvSpPr>
            <p:cNvPr id="6" name="Rectangle 5">
              <a:extLst>
                <a:ext uri="{FF2B5EF4-FFF2-40B4-BE49-F238E27FC236}">
                  <a16:creationId xmlns:a16="http://schemas.microsoft.com/office/drawing/2014/main" id="{584B975E-9D5B-2F88-CD11-2567C576076B}"/>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DF2061E7-5886-46DC-6B02-9D72201EDFD5}"/>
              </a:ext>
            </a:extLst>
          </p:cNvPr>
          <p:cNvPicPr>
            <a:picLocks noChangeAspect="1"/>
          </p:cNvPicPr>
          <p:nvPr/>
        </p:nvPicPr>
        <p:blipFill>
          <a:blip r:embed="rId3"/>
          <a:stretch>
            <a:fillRect/>
          </a:stretch>
        </p:blipFill>
        <p:spPr>
          <a:xfrm>
            <a:off x="10676676" y="5184797"/>
            <a:ext cx="1444017" cy="1112599"/>
          </a:xfrm>
          <a:prstGeom prst="rect">
            <a:avLst/>
          </a:prstGeom>
        </p:spPr>
      </p:pic>
      <p:sp>
        <p:nvSpPr>
          <p:cNvPr id="9" name="TextBox 8">
            <a:extLst>
              <a:ext uri="{FF2B5EF4-FFF2-40B4-BE49-F238E27FC236}">
                <a16:creationId xmlns:a16="http://schemas.microsoft.com/office/drawing/2014/main" id="{1B537508-CB3B-BE19-F357-BD48312E259A}"/>
              </a:ext>
            </a:extLst>
          </p:cNvPr>
          <p:cNvSpPr txBox="1"/>
          <p:nvPr/>
        </p:nvSpPr>
        <p:spPr>
          <a:xfrm>
            <a:off x="271397" y="1143000"/>
            <a:ext cx="11597013" cy="15081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latin typeface="Comic Sans MS"/>
                <a:ea typeface="Calibri"/>
                <a:cs typeface="Calibri"/>
              </a:rPr>
              <a:t>A period always comes every 28 days. </a:t>
            </a:r>
            <a:endParaRPr lang="en-US"/>
          </a:p>
          <a:p>
            <a:endParaRPr lang="en-US" sz="2800" dirty="0">
              <a:latin typeface="Comic Sans MS"/>
              <a:ea typeface="Calibri"/>
              <a:cs typeface="Calibri"/>
            </a:endParaRPr>
          </a:p>
          <a:p>
            <a:endParaRPr lang="en-US"/>
          </a:p>
          <a:p>
            <a:pPr algn="ctr"/>
            <a:endParaRPr lang="en-GB"/>
          </a:p>
        </p:txBody>
      </p:sp>
      <p:sp>
        <p:nvSpPr>
          <p:cNvPr id="10" name="TextBox 9">
            <a:extLst>
              <a:ext uri="{FF2B5EF4-FFF2-40B4-BE49-F238E27FC236}">
                <a16:creationId xmlns:a16="http://schemas.microsoft.com/office/drawing/2014/main" id="{03050E96-4DB4-F2BE-13D9-C47855E03205}"/>
              </a:ext>
            </a:extLst>
          </p:cNvPr>
          <p:cNvSpPr txBox="1"/>
          <p:nvPr/>
        </p:nvSpPr>
        <p:spPr>
          <a:xfrm>
            <a:off x="974256" y="2230207"/>
            <a:ext cx="10416681" cy="338554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a:latin typeface="Comic Sans MS"/>
                <a:ea typeface="Calibri" panose="020F0502020204030204"/>
                <a:cs typeface="Calibri" panose="020F0502020204030204"/>
              </a:rPr>
              <a:t>TRUE OR FALSE:</a:t>
            </a:r>
            <a:endParaRPr lang="en-US" dirty="0">
              <a:latin typeface="Calibri" panose="020F0502020204030204"/>
              <a:ea typeface="Calibri" panose="020F0502020204030204"/>
              <a:cs typeface="Calibri" panose="020F0502020204030204"/>
            </a:endParaRPr>
          </a:p>
          <a:p>
            <a:r>
              <a:rPr lang="en-GB" sz="2800">
                <a:latin typeface="Comic Sans MS"/>
                <a:ea typeface="Calibri" panose="020F0502020204030204"/>
                <a:cs typeface="Calibri" panose="020F0502020204030204"/>
              </a:rPr>
              <a:t>The average cycle is around 25-</a:t>
            </a:r>
            <a:r>
              <a:rPr lang="en-GB" sz="2800" dirty="0">
                <a:latin typeface="Comic Sans MS"/>
                <a:ea typeface="Calibri" panose="020F0502020204030204"/>
                <a:cs typeface="Calibri" panose="020F0502020204030204"/>
              </a:rPr>
              <a:t>35 days – </a:t>
            </a:r>
            <a:endParaRPr lang="en-US">
              <a:ea typeface="Calibri"/>
              <a:cs typeface="Calibri"/>
            </a:endParaRPr>
          </a:p>
          <a:p>
            <a:r>
              <a:rPr lang="en-GB" sz="2800">
                <a:latin typeface="Comic Sans MS"/>
                <a:ea typeface="Calibri" panose="020F0502020204030204"/>
                <a:cs typeface="Calibri" panose="020F0502020204030204"/>
              </a:rPr>
              <a:t>it will be different for everyone</a:t>
            </a:r>
            <a:endParaRPr lang="en-GB"/>
          </a:p>
          <a:p>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pPr algn="l"/>
            <a:endParaRPr lang="en-GB" sz="2800" dirty="0">
              <a:latin typeface="Comic Sans MS"/>
              <a:ea typeface="Calibri" panose="020F0502020204030204"/>
              <a:cs typeface="Calibri" panose="020F0502020204030204"/>
            </a:endParaRPr>
          </a:p>
          <a:p>
            <a:endParaRPr lang="en-GB" dirty="0">
              <a:ea typeface="Calibri"/>
              <a:cs typeface="Calibri"/>
            </a:endParaRPr>
          </a:p>
        </p:txBody>
      </p:sp>
    </p:spTree>
    <p:extLst>
      <p:ext uri="{BB962C8B-B14F-4D97-AF65-F5344CB8AC3E}">
        <p14:creationId xmlns:p14="http://schemas.microsoft.com/office/powerpoint/2010/main" val="2549034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a:extLst>
            <a:ext uri="{FF2B5EF4-FFF2-40B4-BE49-F238E27FC236}">
              <a16:creationId xmlns:a16="http://schemas.microsoft.com/office/drawing/2014/main" id="{CE3CA8B0-72B5-D619-B1CA-13B1B3C294A0}"/>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CDAABA7A-B9C9-A2FA-8EFC-E37B98CE2658}"/>
              </a:ext>
            </a:extLst>
          </p:cNvPr>
          <p:cNvGrpSpPr/>
          <p:nvPr/>
        </p:nvGrpSpPr>
        <p:grpSpPr>
          <a:xfrm>
            <a:off x="561" y="73225"/>
            <a:ext cx="12189438" cy="6704639"/>
            <a:chOff x="561" y="52348"/>
            <a:chExt cx="12189438" cy="6704639"/>
          </a:xfrm>
        </p:grpSpPr>
        <p:sp>
          <p:nvSpPr>
            <p:cNvPr id="4" name="Rectangle 3">
              <a:extLst>
                <a:ext uri="{FF2B5EF4-FFF2-40B4-BE49-F238E27FC236}">
                  <a16:creationId xmlns:a16="http://schemas.microsoft.com/office/drawing/2014/main" id="{2F62DA32-701A-2EEA-6A4C-0A7390427BA0}"/>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200" b="1">
                  <a:solidFill>
                    <a:schemeClr val="bg1"/>
                  </a:solidFill>
                  <a:latin typeface="Comic Sans MS"/>
                </a:rPr>
                <a:t>TRUE OR FALSE: PERIOD PRODUCTS</a:t>
              </a:r>
              <a:endParaRPr lang="en-US" b="1">
                <a:solidFill>
                  <a:schemeClr val="bg1"/>
                </a:solidFill>
              </a:endParaRPr>
            </a:p>
          </p:txBody>
        </p:sp>
        <p:pic>
          <p:nvPicPr>
            <p:cNvPr id="5" name="Picture 4" descr="A poster of an elephant holding an umbrella and a cat&#10;&#10;Description automatically generated">
              <a:extLst>
                <a:ext uri="{FF2B5EF4-FFF2-40B4-BE49-F238E27FC236}">
                  <a16:creationId xmlns:a16="http://schemas.microsoft.com/office/drawing/2014/main" id="{741CE2AD-660A-825B-6DF0-88A11DC47929}"/>
                </a:ext>
              </a:extLst>
            </p:cNvPr>
            <p:cNvPicPr>
              <a:picLocks noChangeAspect="1"/>
            </p:cNvPicPr>
            <p:nvPr/>
          </p:nvPicPr>
          <p:blipFill>
            <a:blip r:embed="rId2"/>
            <a:stretch>
              <a:fillRect/>
            </a:stretch>
          </p:blipFill>
          <p:spPr>
            <a:xfrm>
              <a:off x="36248" y="5026099"/>
              <a:ext cx="1236865" cy="1396923"/>
            </a:xfrm>
            <a:prstGeom prst="rect">
              <a:avLst/>
            </a:prstGeom>
          </p:spPr>
        </p:pic>
        <p:sp>
          <p:nvSpPr>
            <p:cNvPr id="6" name="Rectangle 5">
              <a:extLst>
                <a:ext uri="{FF2B5EF4-FFF2-40B4-BE49-F238E27FC236}">
                  <a16:creationId xmlns:a16="http://schemas.microsoft.com/office/drawing/2014/main" id="{47B4F6B5-43CA-1D50-74FB-ADD159C76861}"/>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86122760-3B32-BC64-A68A-5BF8BB115821}"/>
              </a:ext>
            </a:extLst>
          </p:cNvPr>
          <p:cNvPicPr>
            <a:picLocks noChangeAspect="1"/>
          </p:cNvPicPr>
          <p:nvPr/>
        </p:nvPicPr>
        <p:blipFill>
          <a:blip r:embed="rId3"/>
          <a:stretch>
            <a:fillRect/>
          </a:stretch>
        </p:blipFill>
        <p:spPr>
          <a:xfrm>
            <a:off x="10676676" y="5184797"/>
            <a:ext cx="1444017" cy="1112599"/>
          </a:xfrm>
          <a:prstGeom prst="rect">
            <a:avLst/>
          </a:prstGeom>
        </p:spPr>
      </p:pic>
      <p:sp>
        <p:nvSpPr>
          <p:cNvPr id="9" name="TextBox 8">
            <a:extLst>
              <a:ext uri="{FF2B5EF4-FFF2-40B4-BE49-F238E27FC236}">
                <a16:creationId xmlns:a16="http://schemas.microsoft.com/office/drawing/2014/main" id="{95DBADCF-9199-C88C-9FC7-EFF4DD62B748}"/>
              </a:ext>
            </a:extLst>
          </p:cNvPr>
          <p:cNvSpPr txBox="1"/>
          <p:nvPr/>
        </p:nvSpPr>
        <p:spPr>
          <a:xfrm>
            <a:off x="271397" y="1143000"/>
            <a:ext cx="11597013" cy="15081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latin typeface="Comic Sans MS"/>
                <a:ea typeface="Calibri"/>
                <a:cs typeface="Calibri"/>
              </a:rPr>
              <a:t>The start of a period is Day 1 of the menstrual cycle. </a:t>
            </a:r>
            <a:r>
              <a:rPr lang="en-US" sz="2800" dirty="0">
                <a:latin typeface="Comic Sans MS"/>
                <a:ea typeface="Calibri"/>
                <a:cs typeface="Calibri"/>
              </a:rPr>
              <a:t> </a:t>
            </a:r>
            <a:endParaRPr lang="en-US">
              <a:ea typeface="Calibri"/>
              <a:cs typeface="Calibri"/>
            </a:endParaRPr>
          </a:p>
          <a:p>
            <a:endParaRPr lang="en-US" sz="2800" dirty="0">
              <a:latin typeface="Comic Sans MS"/>
              <a:ea typeface="Calibri"/>
              <a:cs typeface="Calibri"/>
            </a:endParaRPr>
          </a:p>
          <a:p>
            <a:endParaRPr lang="en-US"/>
          </a:p>
          <a:p>
            <a:pPr algn="ctr"/>
            <a:endParaRPr lang="en-GB"/>
          </a:p>
        </p:txBody>
      </p:sp>
      <p:sp>
        <p:nvSpPr>
          <p:cNvPr id="10" name="TextBox 9">
            <a:extLst>
              <a:ext uri="{FF2B5EF4-FFF2-40B4-BE49-F238E27FC236}">
                <a16:creationId xmlns:a16="http://schemas.microsoft.com/office/drawing/2014/main" id="{4B9A1FBA-082B-54F1-1070-103CC6A3C656}"/>
              </a:ext>
            </a:extLst>
          </p:cNvPr>
          <p:cNvSpPr txBox="1"/>
          <p:nvPr/>
        </p:nvSpPr>
        <p:spPr>
          <a:xfrm>
            <a:off x="974256" y="2230207"/>
            <a:ext cx="10416681" cy="467820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a:latin typeface="Comic Sans MS"/>
                <a:ea typeface="Calibri" panose="020F0502020204030204"/>
                <a:cs typeface="Calibri" panose="020F0502020204030204"/>
              </a:rPr>
              <a:t>TRUE:</a:t>
            </a:r>
            <a:endParaRPr lang="en-US"/>
          </a:p>
          <a:p>
            <a:r>
              <a:rPr lang="en-GB" sz="2800">
                <a:latin typeface="Comic Sans MS"/>
                <a:ea typeface="Calibri" panose="020F0502020204030204"/>
                <a:cs typeface="Calibri" panose="020F0502020204030204"/>
              </a:rPr>
              <a:t>There are four phases of the menstrual cycle: </a:t>
            </a:r>
            <a:endParaRPr lang="en-GB" sz="2800" dirty="0">
              <a:latin typeface="Comic Sans MS"/>
              <a:ea typeface="Calibri" panose="020F0502020204030204"/>
              <a:cs typeface="Calibri" panose="020F0502020204030204"/>
            </a:endParaRPr>
          </a:p>
          <a:p>
            <a:pPr marL="514350" indent="-514350">
              <a:buAutoNum type="arabicPeriod"/>
            </a:pPr>
            <a:r>
              <a:rPr lang="en-GB" sz="2800">
                <a:latin typeface="Comic Sans MS"/>
                <a:ea typeface="Calibri" panose="020F0502020204030204"/>
                <a:cs typeface="Calibri" panose="020F0502020204030204"/>
              </a:rPr>
              <a:t>Menstruation (period)</a:t>
            </a:r>
            <a:endParaRPr lang="en-GB" sz="2800" dirty="0">
              <a:latin typeface="Comic Sans MS"/>
              <a:ea typeface="Calibri" panose="020F0502020204030204"/>
              <a:cs typeface="Calibri" panose="020F0502020204030204"/>
            </a:endParaRPr>
          </a:p>
          <a:p>
            <a:pPr marL="514350" indent="-514350">
              <a:buAutoNum type="arabicPeriod"/>
            </a:pPr>
            <a:r>
              <a:rPr lang="en-GB" sz="2800">
                <a:latin typeface="Comic Sans MS"/>
                <a:ea typeface="Calibri" panose="020F0502020204030204"/>
                <a:cs typeface="Calibri" panose="020F0502020204030204"/>
              </a:rPr>
              <a:t>Follicular phase</a:t>
            </a:r>
            <a:endParaRPr lang="en-GB" sz="2800" dirty="0">
              <a:latin typeface="Comic Sans MS"/>
              <a:ea typeface="Calibri" panose="020F0502020204030204"/>
              <a:cs typeface="Calibri" panose="020F0502020204030204"/>
            </a:endParaRPr>
          </a:p>
          <a:p>
            <a:pPr marL="514350" indent="-514350">
              <a:buAutoNum type="arabicPeriod"/>
            </a:pPr>
            <a:r>
              <a:rPr lang="en-GB" sz="2800">
                <a:latin typeface="Comic Sans MS"/>
                <a:ea typeface="Calibri" panose="020F0502020204030204"/>
                <a:cs typeface="Calibri" panose="020F0502020204030204"/>
              </a:rPr>
              <a:t>Ovulation</a:t>
            </a:r>
            <a:endParaRPr lang="en-GB" sz="2800" dirty="0">
              <a:latin typeface="Comic Sans MS"/>
              <a:ea typeface="Calibri" panose="020F0502020204030204"/>
              <a:cs typeface="Calibri" panose="020F0502020204030204"/>
            </a:endParaRPr>
          </a:p>
          <a:p>
            <a:pPr marL="514350" indent="-514350">
              <a:buAutoNum type="arabicPeriod"/>
            </a:pPr>
            <a:r>
              <a:rPr lang="en-GB" sz="2800">
                <a:latin typeface="Comic Sans MS"/>
                <a:ea typeface="Calibri" panose="020F0502020204030204"/>
                <a:cs typeface="Calibri" panose="020F0502020204030204"/>
              </a:rPr>
              <a:t>Luteal phase</a:t>
            </a:r>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pPr algn="l"/>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endParaRPr lang="en-GB" dirty="0">
              <a:latin typeface="Calibri" panose="020F0502020204030204"/>
              <a:ea typeface="Calibri" panose="020F0502020204030204"/>
              <a:cs typeface="Calibri" panose="020F0502020204030204"/>
            </a:endParaRPr>
          </a:p>
        </p:txBody>
      </p:sp>
    </p:spTree>
    <p:extLst>
      <p:ext uri="{BB962C8B-B14F-4D97-AF65-F5344CB8AC3E}">
        <p14:creationId xmlns:p14="http://schemas.microsoft.com/office/powerpoint/2010/main" val="3882740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a:extLst>
            <a:ext uri="{FF2B5EF4-FFF2-40B4-BE49-F238E27FC236}">
              <a16:creationId xmlns:a16="http://schemas.microsoft.com/office/drawing/2014/main" id="{20D6EC3F-615B-FB5E-8405-2003FC6EA09F}"/>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8C002207-24E9-B2E8-85D3-115F1AEE380C}"/>
              </a:ext>
            </a:extLst>
          </p:cNvPr>
          <p:cNvGrpSpPr/>
          <p:nvPr/>
        </p:nvGrpSpPr>
        <p:grpSpPr>
          <a:xfrm>
            <a:off x="561" y="73225"/>
            <a:ext cx="12189438" cy="6704639"/>
            <a:chOff x="561" y="52348"/>
            <a:chExt cx="12189438" cy="6704639"/>
          </a:xfrm>
        </p:grpSpPr>
        <p:sp>
          <p:nvSpPr>
            <p:cNvPr id="4" name="Rectangle 3">
              <a:extLst>
                <a:ext uri="{FF2B5EF4-FFF2-40B4-BE49-F238E27FC236}">
                  <a16:creationId xmlns:a16="http://schemas.microsoft.com/office/drawing/2014/main" id="{EAAD2608-F02B-F120-6769-2DA027CCC8C5}"/>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200" b="1">
                  <a:solidFill>
                    <a:schemeClr val="bg1"/>
                  </a:solidFill>
                  <a:latin typeface="Comic Sans MS"/>
                </a:rPr>
                <a:t>TRUE OR FALSE: PERIOD PRODUCTS</a:t>
              </a:r>
              <a:endParaRPr lang="en-US" b="1">
                <a:solidFill>
                  <a:schemeClr val="bg1"/>
                </a:solidFill>
              </a:endParaRPr>
            </a:p>
          </p:txBody>
        </p:sp>
        <p:pic>
          <p:nvPicPr>
            <p:cNvPr id="5" name="Picture 4" descr="A poster of an elephant holding an umbrella and a cat&#10;&#10;Description automatically generated">
              <a:extLst>
                <a:ext uri="{FF2B5EF4-FFF2-40B4-BE49-F238E27FC236}">
                  <a16:creationId xmlns:a16="http://schemas.microsoft.com/office/drawing/2014/main" id="{9B6B7464-5470-9D56-6ADC-309F3AF67962}"/>
                </a:ext>
              </a:extLst>
            </p:cNvPr>
            <p:cNvPicPr>
              <a:picLocks noChangeAspect="1"/>
            </p:cNvPicPr>
            <p:nvPr/>
          </p:nvPicPr>
          <p:blipFill>
            <a:blip r:embed="rId2"/>
            <a:stretch>
              <a:fillRect/>
            </a:stretch>
          </p:blipFill>
          <p:spPr>
            <a:xfrm>
              <a:off x="36248" y="5026099"/>
              <a:ext cx="1236865" cy="1396923"/>
            </a:xfrm>
            <a:prstGeom prst="rect">
              <a:avLst/>
            </a:prstGeom>
          </p:spPr>
        </p:pic>
        <p:sp>
          <p:nvSpPr>
            <p:cNvPr id="6" name="Rectangle 5">
              <a:extLst>
                <a:ext uri="{FF2B5EF4-FFF2-40B4-BE49-F238E27FC236}">
                  <a16:creationId xmlns:a16="http://schemas.microsoft.com/office/drawing/2014/main" id="{EC4C0CD2-A413-19AB-36F7-C95351B53EE4}"/>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BF341530-774B-41F9-028A-6224A80704EC}"/>
              </a:ext>
            </a:extLst>
          </p:cNvPr>
          <p:cNvPicPr>
            <a:picLocks noChangeAspect="1"/>
          </p:cNvPicPr>
          <p:nvPr/>
        </p:nvPicPr>
        <p:blipFill>
          <a:blip r:embed="rId3"/>
          <a:stretch>
            <a:fillRect/>
          </a:stretch>
        </p:blipFill>
        <p:spPr>
          <a:xfrm>
            <a:off x="10676676" y="5184797"/>
            <a:ext cx="1444017" cy="1112599"/>
          </a:xfrm>
          <a:prstGeom prst="rect">
            <a:avLst/>
          </a:prstGeom>
        </p:spPr>
      </p:pic>
      <p:sp>
        <p:nvSpPr>
          <p:cNvPr id="9" name="TextBox 8">
            <a:extLst>
              <a:ext uri="{FF2B5EF4-FFF2-40B4-BE49-F238E27FC236}">
                <a16:creationId xmlns:a16="http://schemas.microsoft.com/office/drawing/2014/main" id="{27FC7A61-1416-4E60-4968-F0CA5D6AB33C}"/>
              </a:ext>
            </a:extLst>
          </p:cNvPr>
          <p:cNvSpPr txBox="1"/>
          <p:nvPr/>
        </p:nvSpPr>
        <p:spPr>
          <a:xfrm>
            <a:off x="271397" y="1143000"/>
            <a:ext cx="11597013"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latin typeface="Comic Sans MS"/>
                <a:ea typeface="Calibri"/>
                <a:cs typeface="Calibri"/>
              </a:rPr>
              <a:t>A period is made up of blood alone. </a:t>
            </a:r>
            <a:endParaRPr lang="en-US"/>
          </a:p>
          <a:p>
            <a:endParaRPr lang="en-US" sz="2800" dirty="0">
              <a:latin typeface="Comic Sans MS"/>
              <a:ea typeface="Calibri"/>
              <a:cs typeface="Calibri"/>
            </a:endParaRPr>
          </a:p>
          <a:p>
            <a:endParaRPr lang="en-US" sz="2800" dirty="0">
              <a:latin typeface="Comic Sans MS"/>
              <a:ea typeface="Calibri"/>
              <a:cs typeface="Calibri"/>
            </a:endParaRPr>
          </a:p>
          <a:p>
            <a:endParaRPr lang="en-US"/>
          </a:p>
          <a:p>
            <a:pPr algn="ctr"/>
            <a:endParaRPr lang="en-GB"/>
          </a:p>
        </p:txBody>
      </p:sp>
      <p:sp>
        <p:nvSpPr>
          <p:cNvPr id="10" name="TextBox 9">
            <a:extLst>
              <a:ext uri="{FF2B5EF4-FFF2-40B4-BE49-F238E27FC236}">
                <a16:creationId xmlns:a16="http://schemas.microsoft.com/office/drawing/2014/main" id="{4CA8510F-27AD-1B1E-9CA7-C60A44802D4C}"/>
              </a:ext>
            </a:extLst>
          </p:cNvPr>
          <p:cNvSpPr txBox="1"/>
          <p:nvPr/>
        </p:nvSpPr>
        <p:spPr>
          <a:xfrm>
            <a:off x="974256" y="2230207"/>
            <a:ext cx="10416681" cy="338554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a:latin typeface="Comic Sans MS"/>
                <a:ea typeface="Calibri" panose="020F0502020204030204"/>
                <a:cs typeface="Calibri" panose="020F0502020204030204"/>
              </a:rPr>
              <a:t>FALSE:</a:t>
            </a:r>
            <a:endParaRPr lang="en-US">
              <a:latin typeface="Calibri" panose="020F0502020204030204"/>
              <a:ea typeface="Calibri" panose="020F0502020204030204"/>
              <a:cs typeface="Calibri" panose="020F0502020204030204"/>
            </a:endParaRPr>
          </a:p>
          <a:p>
            <a:r>
              <a:rPr lang="en-GB" sz="2800">
                <a:latin typeface="Comic Sans MS"/>
                <a:ea typeface="Calibri" panose="020F0502020204030204"/>
                <a:cs typeface="Calibri" panose="020F0502020204030204"/>
              </a:rPr>
              <a:t>Period blood is a mixture of tissue, blood &amp; mucus</a:t>
            </a:r>
            <a:endParaRPr lang="en-US">
              <a:ea typeface="Calibri"/>
              <a:cs typeface="Calibri"/>
            </a:endParaRPr>
          </a:p>
          <a:p>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pPr algn="l"/>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endParaRPr lang="en-GB" dirty="0">
              <a:latin typeface="Calibri" panose="020F0502020204030204"/>
              <a:ea typeface="Calibri" panose="020F0502020204030204"/>
              <a:cs typeface="Calibri" panose="020F0502020204030204"/>
            </a:endParaRPr>
          </a:p>
        </p:txBody>
      </p:sp>
    </p:spTree>
    <p:extLst>
      <p:ext uri="{BB962C8B-B14F-4D97-AF65-F5344CB8AC3E}">
        <p14:creationId xmlns:p14="http://schemas.microsoft.com/office/powerpoint/2010/main" val="420285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a:extLst>
            <a:ext uri="{FF2B5EF4-FFF2-40B4-BE49-F238E27FC236}">
              <a16:creationId xmlns:a16="http://schemas.microsoft.com/office/drawing/2014/main" id="{203E5D7E-2BDB-1144-51D5-DD4AB1C80AE7}"/>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39B77E6B-941E-ACB2-8695-13BBD5CB4FC7}"/>
              </a:ext>
            </a:extLst>
          </p:cNvPr>
          <p:cNvGrpSpPr/>
          <p:nvPr/>
        </p:nvGrpSpPr>
        <p:grpSpPr>
          <a:xfrm>
            <a:off x="561" y="73225"/>
            <a:ext cx="12189438" cy="6704639"/>
            <a:chOff x="561" y="52348"/>
            <a:chExt cx="12189438" cy="6704639"/>
          </a:xfrm>
        </p:grpSpPr>
        <p:sp>
          <p:nvSpPr>
            <p:cNvPr id="4" name="Rectangle 3">
              <a:extLst>
                <a:ext uri="{FF2B5EF4-FFF2-40B4-BE49-F238E27FC236}">
                  <a16:creationId xmlns:a16="http://schemas.microsoft.com/office/drawing/2014/main" id="{155A7565-3BDA-7EF9-5794-A5E45531277B}"/>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200" b="1">
                  <a:solidFill>
                    <a:schemeClr val="bg1"/>
                  </a:solidFill>
                  <a:latin typeface="Comic Sans MS"/>
                </a:rPr>
                <a:t>TRUE OR FALSE: PERIOD PRODUCTS</a:t>
              </a:r>
              <a:endParaRPr lang="en-US" b="1">
                <a:solidFill>
                  <a:schemeClr val="bg1"/>
                </a:solidFill>
              </a:endParaRPr>
            </a:p>
          </p:txBody>
        </p:sp>
        <p:pic>
          <p:nvPicPr>
            <p:cNvPr id="5" name="Picture 4" descr="A poster of an elephant holding an umbrella and a cat&#10;&#10;Description automatically generated">
              <a:extLst>
                <a:ext uri="{FF2B5EF4-FFF2-40B4-BE49-F238E27FC236}">
                  <a16:creationId xmlns:a16="http://schemas.microsoft.com/office/drawing/2014/main" id="{1AB8C9AB-A7F3-372E-3DCF-4B595C72FDAF}"/>
                </a:ext>
              </a:extLst>
            </p:cNvPr>
            <p:cNvPicPr>
              <a:picLocks noChangeAspect="1"/>
            </p:cNvPicPr>
            <p:nvPr/>
          </p:nvPicPr>
          <p:blipFill>
            <a:blip r:embed="rId2"/>
            <a:stretch>
              <a:fillRect/>
            </a:stretch>
          </p:blipFill>
          <p:spPr>
            <a:xfrm>
              <a:off x="36248" y="5026099"/>
              <a:ext cx="1236865" cy="1396923"/>
            </a:xfrm>
            <a:prstGeom prst="rect">
              <a:avLst/>
            </a:prstGeom>
          </p:spPr>
        </p:pic>
        <p:sp>
          <p:nvSpPr>
            <p:cNvPr id="6" name="Rectangle 5">
              <a:extLst>
                <a:ext uri="{FF2B5EF4-FFF2-40B4-BE49-F238E27FC236}">
                  <a16:creationId xmlns:a16="http://schemas.microsoft.com/office/drawing/2014/main" id="{B326A335-F771-FC70-B688-F21F6FF08F3F}"/>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7C136ECF-326A-D119-66F5-22CA026F7586}"/>
              </a:ext>
            </a:extLst>
          </p:cNvPr>
          <p:cNvPicPr>
            <a:picLocks noChangeAspect="1"/>
          </p:cNvPicPr>
          <p:nvPr/>
        </p:nvPicPr>
        <p:blipFill>
          <a:blip r:embed="rId3"/>
          <a:stretch>
            <a:fillRect/>
          </a:stretch>
        </p:blipFill>
        <p:spPr>
          <a:xfrm>
            <a:off x="10676676" y="5184797"/>
            <a:ext cx="1444017" cy="1112599"/>
          </a:xfrm>
          <a:prstGeom prst="rect">
            <a:avLst/>
          </a:prstGeom>
        </p:spPr>
      </p:pic>
      <p:sp>
        <p:nvSpPr>
          <p:cNvPr id="9" name="TextBox 8">
            <a:extLst>
              <a:ext uri="{FF2B5EF4-FFF2-40B4-BE49-F238E27FC236}">
                <a16:creationId xmlns:a16="http://schemas.microsoft.com/office/drawing/2014/main" id="{2C679814-C7E4-1EE8-2D14-FDCDDA5CB19F}"/>
              </a:ext>
            </a:extLst>
          </p:cNvPr>
          <p:cNvSpPr txBox="1"/>
          <p:nvPr/>
        </p:nvSpPr>
        <p:spPr>
          <a:xfrm>
            <a:off x="271397" y="1143000"/>
            <a:ext cx="11597013" cy="236988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latin typeface="Comic Sans MS"/>
                <a:ea typeface="Calibri"/>
                <a:cs typeface="Calibri"/>
              </a:rPr>
              <a:t>A period always lasts for 5 days. </a:t>
            </a:r>
            <a:endParaRPr lang="en-US"/>
          </a:p>
          <a:p>
            <a:endParaRPr lang="en-US" sz="2800" dirty="0">
              <a:latin typeface="Comic Sans MS"/>
              <a:ea typeface="Calibri"/>
              <a:cs typeface="Calibri"/>
            </a:endParaRPr>
          </a:p>
          <a:p>
            <a:endParaRPr lang="en-US" sz="2800" dirty="0">
              <a:latin typeface="Comic Sans MS"/>
              <a:ea typeface="Calibri"/>
              <a:cs typeface="Calibri"/>
            </a:endParaRPr>
          </a:p>
          <a:p>
            <a:endParaRPr lang="en-US" sz="2800" dirty="0">
              <a:latin typeface="Comic Sans MS"/>
              <a:ea typeface="Calibri"/>
              <a:cs typeface="Calibri"/>
            </a:endParaRPr>
          </a:p>
          <a:p>
            <a:endParaRPr lang="en-US"/>
          </a:p>
          <a:p>
            <a:pPr algn="ctr"/>
            <a:endParaRPr lang="en-GB"/>
          </a:p>
        </p:txBody>
      </p:sp>
      <p:sp>
        <p:nvSpPr>
          <p:cNvPr id="10" name="TextBox 9">
            <a:extLst>
              <a:ext uri="{FF2B5EF4-FFF2-40B4-BE49-F238E27FC236}">
                <a16:creationId xmlns:a16="http://schemas.microsoft.com/office/drawing/2014/main" id="{842AE55F-2262-69B2-7DDA-4533D842C1E1}"/>
              </a:ext>
            </a:extLst>
          </p:cNvPr>
          <p:cNvSpPr txBox="1"/>
          <p:nvPr/>
        </p:nvSpPr>
        <p:spPr>
          <a:xfrm>
            <a:off x="974256" y="2230207"/>
            <a:ext cx="10416681" cy="42473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a:latin typeface="Comic Sans MS"/>
                <a:ea typeface="Calibri" panose="020F0502020204030204"/>
                <a:cs typeface="Calibri" panose="020F0502020204030204"/>
              </a:rPr>
              <a:t>FALSE:</a:t>
            </a:r>
            <a:endParaRPr lang="en-US" dirty="0">
              <a:latin typeface="Calibri" panose="020F0502020204030204"/>
              <a:ea typeface="Calibri" panose="020F0502020204030204"/>
              <a:cs typeface="Calibri" panose="020F0502020204030204"/>
            </a:endParaRPr>
          </a:p>
          <a:p>
            <a:r>
              <a:rPr lang="en-GB" sz="2800">
                <a:latin typeface="Comic Sans MS"/>
                <a:ea typeface="Calibri" panose="020F0502020204030204"/>
                <a:cs typeface="Calibri" panose="020F0502020204030204"/>
              </a:rPr>
              <a:t>Period length varies from person to person, it </a:t>
            </a:r>
            <a:r>
              <a:rPr lang="en-GB" sz="2800" dirty="0">
                <a:latin typeface="Comic Sans MS"/>
                <a:ea typeface="Calibri" panose="020F0502020204030204"/>
                <a:cs typeface="Calibri" panose="020F0502020204030204"/>
              </a:rPr>
              <a:t>normally lasts between 3-7 days</a:t>
            </a:r>
            <a:endParaRPr lang="en-US">
              <a:ea typeface="Calibri"/>
              <a:cs typeface="Calibri"/>
            </a:endParaRPr>
          </a:p>
          <a:p>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pPr algn="l"/>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endParaRPr lang="en-GB" dirty="0">
              <a:latin typeface="Calibri" panose="020F0502020204030204"/>
              <a:ea typeface="Calibri" panose="020F0502020204030204"/>
              <a:cs typeface="Calibri" panose="020F0502020204030204"/>
            </a:endParaRPr>
          </a:p>
        </p:txBody>
      </p:sp>
    </p:spTree>
    <p:extLst>
      <p:ext uri="{BB962C8B-B14F-4D97-AF65-F5344CB8AC3E}">
        <p14:creationId xmlns:p14="http://schemas.microsoft.com/office/powerpoint/2010/main" val="1573500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a:extLst>
            <a:ext uri="{FF2B5EF4-FFF2-40B4-BE49-F238E27FC236}">
              <a16:creationId xmlns:a16="http://schemas.microsoft.com/office/drawing/2014/main" id="{1A4503F3-ECBB-25EF-E2A3-A8ABD164F6A3}"/>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EF710853-4022-3391-56AF-E59E46A16A06}"/>
              </a:ext>
            </a:extLst>
          </p:cNvPr>
          <p:cNvGrpSpPr/>
          <p:nvPr/>
        </p:nvGrpSpPr>
        <p:grpSpPr>
          <a:xfrm>
            <a:off x="561" y="73225"/>
            <a:ext cx="12189438" cy="6704639"/>
            <a:chOff x="561" y="52348"/>
            <a:chExt cx="12189438" cy="6704639"/>
          </a:xfrm>
        </p:grpSpPr>
        <p:sp>
          <p:nvSpPr>
            <p:cNvPr id="4" name="Rectangle 3">
              <a:extLst>
                <a:ext uri="{FF2B5EF4-FFF2-40B4-BE49-F238E27FC236}">
                  <a16:creationId xmlns:a16="http://schemas.microsoft.com/office/drawing/2014/main" id="{059D89E4-370D-F9BD-BD77-4DF33C338DEC}"/>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200" b="1">
                  <a:solidFill>
                    <a:schemeClr val="bg1"/>
                  </a:solidFill>
                  <a:latin typeface="Comic Sans MS"/>
                </a:rPr>
                <a:t>TRUE OR FALSE: PERIOD PRODUCTS</a:t>
              </a:r>
              <a:endParaRPr lang="en-US" b="1">
                <a:solidFill>
                  <a:schemeClr val="bg1"/>
                </a:solidFill>
              </a:endParaRPr>
            </a:p>
          </p:txBody>
        </p:sp>
        <p:pic>
          <p:nvPicPr>
            <p:cNvPr id="5" name="Picture 4" descr="A poster of an elephant holding an umbrella and a cat&#10;&#10;Description automatically generated">
              <a:extLst>
                <a:ext uri="{FF2B5EF4-FFF2-40B4-BE49-F238E27FC236}">
                  <a16:creationId xmlns:a16="http://schemas.microsoft.com/office/drawing/2014/main" id="{A643914C-EDB8-C3F6-3032-1DBF0625701D}"/>
                </a:ext>
              </a:extLst>
            </p:cNvPr>
            <p:cNvPicPr>
              <a:picLocks noChangeAspect="1"/>
            </p:cNvPicPr>
            <p:nvPr/>
          </p:nvPicPr>
          <p:blipFill>
            <a:blip r:embed="rId2"/>
            <a:stretch>
              <a:fillRect/>
            </a:stretch>
          </p:blipFill>
          <p:spPr>
            <a:xfrm>
              <a:off x="36248" y="5026099"/>
              <a:ext cx="1236865" cy="1396923"/>
            </a:xfrm>
            <a:prstGeom prst="rect">
              <a:avLst/>
            </a:prstGeom>
          </p:spPr>
        </p:pic>
        <p:sp>
          <p:nvSpPr>
            <p:cNvPr id="6" name="Rectangle 5">
              <a:extLst>
                <a:ext uri="{FF2B5EF4-FFF2-40B4-BE49-F238E27FC236}">
                  <a16:creationId xmlns:a16="http://schemas.microsoft.com/office/drawing/2014/main" id="{7D40F02C-5BED-4B26-DC3B-C6FD36F905B0}"/>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19265589-CCC1-79FC-711B-68621CF2CB06}"/>
              </a:ext>
            </a:extLst>
          </p:cNvPr>
          <p:cNvPicPr>
            <a:picLocks noChangeAspect="1"/>
          </p:cNvPicPr>
          <p:nvPr/>
        </p:nvPicPr>
        <p:blipFill>
          <a:blip r:embed="rId3"/>
          <a:stretch>
            <a:fillRect/>
          </a:stretch>
        </p:blipFill>
        <p:spPr>
          <a:xfrm>
            <a:off x="10676676" y="5184797"/>
            <a:ext cx="1444017" cy="1112599"/>
          </a:xfrm>
          <a:prstGeom prst="rect">
            <a:avLst/>
          </a:prstGeom>
        </p:spPr>
      </p:pic>
      <p:sp>
        <p:nvSpPr>
          <p:cNvPr id="9" name="TextBox 8">
            <a:extLst>
              <a:ext uri="{FF2B5EF4-FFF2-40B4-BE49-F238E27FC236}">
                <a16:creationId xmlns:a16="http://schemas.microsoft.com/office/drawing/2014/main" id="{6289BBF2-6C73-2CE7-5EF4-179B63C9F90D}"/>
              </a:ext>
            </a:extLst>
          </p:cNvPr>
          <p:cNvSpPr txBox="1"/>
          <p:nvPr/>
        </p:nvSpPr>
        <p:spPr>
          <a:xfrm>
            <a:off x="271397" y="1143000"/>
            <a:ext cx="11597013" cy="280076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latin typeface="Comic Sans MS"/>
                <a:ea typeface="Calibri"/>
                <a:cs typeface="Calibri"/>
              </a:rPr>
              <a:t>You can hold in a period like you can hold in a wee. </a:t>
            </a:r>
            <a:endParaRPr lang="en-US"/>
          </a:p>
          <a:p>
            <a:endParaRPr lang="en-US" sz="2800" dirty="0">
              <a:latin typeface="Comic Sans MS"/>
              <a:ea typeface="Calibri"/>
              <a:cs typeface="Calibri"/>
            </a:endParaRPr>
          </a:p>
          <a:p>
            <a:endParaRPr lang="en-US" sz="2800" dirty="0">
              <a:latin typeface="Comic Sans MS"/>
              <a:ea typeface="Calibri"/>
              <a:cs typeface="Calibri"/>
            </a:endParaRPr>
          </a:p>
          <a:p>
            <a:endParaRPr lang="en-US" sz="2800" dirty="0">
              <a:latin typeface="Comic Sans MS"/>
              <a:ea typeface="Calibri"/>
              <a:cs typeface="Calibri"/>
            </a:endParaRPr>
          </a:p>
          <a:p>
            <a:endParaRPr lang="en-US" sz="2800" dirty="0">
              <a:latin typeface="Comic Sans MS"/>
              <a:ea typeface="Calibri"/>
              <a:cs typeface="Calibri"/>
            </a:endParaRPr>
          </a:p>
          <a:p>
            <a:endParaRPr lang="en-US"/>
          </a:p>
          <a:p>
            <a:pPr algn="ctr"/>
            <a:endParaRPr lang="en-GB"/>
          </a:p>
        </p:txBody>
      </p:sp>
      <p:sp>
        <p:nvSpPr>
          <p:cNvPr id="10" name="TextBox 9">
            <a:extLst>
              <a:ext uri="{FF2B5EF4-FFF2-40B4-BE49-F238E27FC236}">
                <a16:creationId xmlns:a16="http://schemas.microsoft.com/office/drawing/2014/main" id="{A7C02434-026A-D5FB-6B41-70534CF02185}"/>
              </a:ext>
            </a:extLst>
          </p:cNvPr>
          <p:cNvSpPr txBox="1"/>
          <p:nvPr/>
        </p:nvSpPr>
        <p:spPr>
          <a:xfrm>
            <a:off x="974256" y="2230207"/>
            <a:ext cx="10416681" cy="51090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a:latin typeface="Comic Sans MS"/>
                <a:ea typeface="Calibri" panose="020F0502020204030204"/>
                <a:cs typeface="Calibri" panose="020F0502020204030204"/>
              </a:rPr>
              <a:t>FALSE:</a:t>
            </a:r>
            <a:endParaRPr lang="en-US">
              <a:latin typeface="Calibri" panose="020F0502020204030204"/>
              <a:ea typeface="Calibri" panose="020F0502020204030204"/>
              <a:cs typeface="Calibri" panose="020F0502020204030204"/>
            </a:endParaRPr>
          </a:p>
          <a:p>
            <a:r>
              <a:rPr lang="en-GB" sz="2800">
                <a:latin typeface="Comic Sans MS"/>
                <a:ea typeface="Calibri" panose="020F0502020204030204"/>
                <a:cs typeface="Calibri" panose="020F0502020204030204"/>
              </a:rPr>
              <a:t>The muscles in the vagina are not like the muscles in </a:t>
            </a:r>
            <a:r>
              <a:rPr lang="en-GB" sz="2800" dirty="0">
                <a:latin typeface="Comic Sans MS"/>
                <a:ea typeface="Calibri" panose="020F0502020204030204"/>
                <a:cs typeface="Calibri" panose="020F0502020204030204"/>
              </a:rPr>
              <a:t>the urethra, you cannot </a:t>
            </a:r>
            <a:r>
              <a:rPr lang="en-GB" sz="2800">
                <a:latin typeface="Comic Sans MS"/>
                <a:ea typeface="Calibri" panose="020F0502020204030204"/>
                <a:cs typeface="Calibri" panose="020F0502020204030204"/>
              </a:rPr>
              <a:t>stop or start period flow at will, it just drips out. This is why period products are used</a:t>
            </a:r>
            <a:endParaRPr lang="en-GB"/>
          </a:p>
          <a:p>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pPr algn="l"/>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endParaRPr lang="en-GB" dirty="0">
              <a:latin typeface="Calibri" panose="020F0502020204030204"/>
              <a:ea typeface="Calibri" panose="020F0502020204030204"/>
              <a:cs typeface="Calibri" panose="020F0502020204030204"/>
            </a:endParaRPr>
          </a:p>
        </p:txBody>
      </p:sp>
    </p:spTree>
    <p:extLst>
      <p:ext uri="{BB962C8B-B14F-4D97-AF65-F5344CB8AC3E}">
        <p14:creationId xmlns:p14="http://schemas.microsoft.com/office/powerpoint/2010/main" val="4089688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a:extLst>
            <a:ext uri="{FF2B5EF4-FFF2-40B4-BE49-F238E27FC236}">
              <a16:creationId xmlns:a16="http://schemas.microsoft.com/office/drawing/2014/main" id="{5D511488-C797-1D22-C49B-D1D00F20D680}"/>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B622EA9C-51DA-D417-490F-0A8F6A457343}"/>
              </a:ext>
            </a:extLst>
          </p:cNvPr>
          <p:cNvGrpSpPr/>
          <p:nvPr/>
        </p:nvGrpSpPr>
        <p:grpSpPr>
          <a:xfrm>
            <a:off x="561" y="73225"/>
            <a:ext cx="12189438" cy="6704639"/>
            <a:chOff x="561" y="52348"/>
            <a:chExt cx="12189438" cy="6704639"/>
          </a:xfrm>
        </p:grpSpPr>
        <p:sp>
          <p:nvSpPr>
            <p:cNvPr id="4" name="Rectangle 3">
              <a:extLst>
                <a:ext uri="{FF2B5EF4-FFF2-40B4-BE49-F238E27FC236}">
                  <a16:creationId xmlns:a16="http://schemas.microsoft.com/office/drawing/2014/main" id="{95C3128C-15DA-EA77-E42B-2DBB0F604621}"/>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200" b="1">
                  <a:solidFill>
                    <a:schemeClr val="bg1"/>
                  </a:solidFill>
                  <a:latin typeface="Comic Sans MS"/>
                </a:rPr>
                <a:t>TRUE OR FALSE: PERIOD PRODUCTS</a:t>
              </a:r>
              <a:endParaRPr lang="en-US" b="1">
                <a:solidFill>
                  <a:schemeClr val="bg1"/>
                </a:solidFill>
              </a:endParaRPr>
            </a:p>
          </p:txBody>
        </p:sp>
        <p:pic>
          <p:nvPicPr>
            <p:cNvPr id="5" name="Picture 4" descr="A poster of an elephant holding an umbrella and a cat&#10;&#10;Description automatically generated">
              <a:extLst>
                <a:ext uri="{FF2B5EF4-FFF2-40B4-BE49-F238E27FC236}">
                  <a16:creationId xmlns:a16="http://schemas.microsoft.com/office/drawing/2014/main" id="{B8DF3852-984B-BF64-7E91-2EC95C55DDA0}"/>
                </a:ext>
              </a:extLst>
            </p:cNvPr>
            <p:cNvPicPr>
              <a:picLocks noChangeAspect="1"/>
            </p:cNvPicPr>
            <p:nvPr/>
          </p:nvPicPr>
          <p:blipFill>
            <a:blip r:embed="rId2"/>
            <a:stretch>
              <a:fillRect/>
            </a:stretch>
          </p:blipFill>
          <p:spPr>
            <a:xfrm>
              <a:off x="36248" y="5026099"/>
              <a:ext cx="1236865" cy="1396923"/>
            </a:xfrm>
            <a:prstGeom prst="rect">
              <a:avLst/>
            </a:prstGeom>
          </p:spPr>
        </p:pic>
        <p:sp>
          <p:nvSpPr>
            <p:cNvPr id="6" name="Rectangle 5">
              <a:extLst>
                <a:ext uri="{FF2B5EF4-FFF2-40B4-BE49-F238E27FC236}">
                  <a16:creationId xmlns:a16="http://schemas.microsoft.com/office/drawing/2014/main" id="{6C773F0E-FA84-9035-D3A5-6834AE0D3095}"/>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F8E3F433-ABC2-5B39-03AA-9688943556F6}"/>
              </a:ext>
            </a:extLst>
          </p:cNvPr>
          <p:cNvPicPr>
            <a:picLocks noChangeAspect="1"/>
          </p:cNvPicPr>
          <p:nvPr/>
        </p:nvPicPr>
        <p:blipFill>
          <a:blip r:embed="rId3"/>
          <a:stretch>
            <a:fillRect/>
          </a:stretch>
        </p:blipFill>
        <p:spPr>
          <a:xfrm>
            <a:off x="10676676" y="5184797"/>
            <a:ext cx="1444017" cy="1112599"/>
          </a:xfrm>
          <a:prstGeom prst="rect">
            <a:avLst/>
          </a:prstGeom>
        </p:spPr>
      </p:pic>
      <p:sp>
        <p:nvSpPr>
          <p:cNvPr id="9" name="TextBox 8">
            <a:extLst>
              <a:ext uri="{FF2B5EF4-FFF2-40B4-BE49-F238E27FC236}">
                <a16:creationId xmlns:a16="http://schemas.microsoft.com/office/drawing/2014/main" id="{C5A4880A-252D-851A-6451-D66C377CFDD1}"/>
              </a:ext>
            </a:extLst>
          </p:cNvPr>
          <p:cNvSpPr txBox="1"/>
          <p:nvPr/>
        </p:nvSpPr>
        <p:spPr>
          <a:xfrm>
            <a:off x="271397" y="1143000"/>
            <a:ext cx="11597013" cy="32316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latin typeface="Comic Sans MS"/>
                <a:ea typeface="Calibri"/>
                <a:cs typeface="Calibri"/>
              </a:rPr>
              <a:t>Period flow is always bright red </a:t>
            </a:r>
            <a:endParaRPr lang="en-US"/>
          </a:p>
          <a:p>
            <a:endParaRPr lang="en-US" sz="2800" dirty="0">
              <a:latin typeface="Comic Sans MS"/>
              <a:ea typeface="Calibri"/>
              <a:cs typeface="Calibri"/>
            </a:endParaRPr>
          </a:p>
          <a:p>
            <a:endParaRPr lang="en-US" sz="2800" dirty="0">
              <a:latin typeface="Comic Sans MS"/>
              <a:ea typeface="Calibri"/>
              <a:cs typeface="Calibri"/>
            </a:endParaRPr>
          </a:p>
          <a:p>
            <a:endParaRPr lang="en-US" sz="2800" dirty="0">
              <a:latin typeface="Comic Sans MS"/>
              <a:ea typeface="Calibri"/>
              <a:cs typeface="Calibri"/>
            </a:endParaRPr>
          </a:p>
          <a:p>
            <a:endParaRPr lang="en-US" sz="2800" dirty="0">
              <a:latin typeface="Comic Sans MS"/>
              <a:ea typeface="Calibri"/>
              <a:cs typeface="Calibri"/>
            </a:endParaRPr>
          </a:p>
          <a:p>
            <a:endParaRPr lang="en-US" sz="2800" dirty="0">
              <a:latin typeface="Comic Sans MS"/>
              <a:ea typeface="Calibri"/>
              <a:cs typeface="Calibri"/>
            </a:endParaRPr>
          </a:p>
          <a:p>
            <a:endParaRPr lang="en-US"/>
          </a:p>
          <a:p>
            <a:pPr algn="ctr"/>
            <a:endParaRPr lang="en-GB"/>
          </a:p>
        </p:txBody>
      </p:sp>
      <p:sp>
        <p:nvSpPr>
          <p:cNvPr id="10" name="TextBox 9">
            <a:extLst>
              <a:ext uri="{FF2B5EF4-FFF2-40B4-BE49-F238E27FC236}">
                <a16:creationId xmlns:a16="http://schemas.microsoft.com/office/drawing/2014/main" id="{E569342C-4A8B-1631-94B4-C61FC01D71A1}"/>
              </a:ext>
            </a:extLst>
          </p:cNvPr>
          <p:cNvSpPr txBox="1"/>
          <p:nvPr/>
        </p:nvSpPr>
        <p:spPr>
          <a:xfrm>
            <a:off x="974256" y="2230207"/>
            <a:ext cx="10416681" cy="553997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a:latin typeface="Comic Sans MS"/>
                <a:ea typeface="Calibri" panose="020F0502020204030204"/>
                <a:cs typeface="Calibri" panose="020F0502020204030204"/>
              </a:rPr>
              <a:t>COULD BE TRUE OR FALSE:</a:t>
            </a:r>
            <a:endParaRPr lang="en-US">
              <a:latin typeface="Calibri" panose="020F0502020204030204"/>
              <a:ea typeface="Calibri" panose="020F0502020204030204"/>
              <a:cs typeface="Calibri" panose="020F0502020204030204"/>
            </a:endParaRPr>
          </a:p>
          <a:p>
            <a:r>
              <a:rPr lang="en-GB" sz="2800">
                <a:latin typeface="Comic Sans MS"/>
                <a:ea typeface="Calibri" panose="020F0502020204030204"/>
                <a:cs typeface="Calibri" panose="020F0502020204030204"/>
              </a:rPr>
              <a:t>Period flow can vary in colour from brown to bright or very dark red. </a:t>
            </a:r>
            <a:endParaRPr lang="en-GB"/>
          </a:p>
          <a:p>
            <a:r>
              <a:rPr lang="en-GB" sz="2800">
                <a:latin typeface="Comic Sans MS"/>
                <a:ea typeface="Calibri" panose="020F0502020204030204"/>
                <a:cs typeface="Calibri" panose="020F0502020204030204"/>
              </a:rPr>
              <a:t>It may depend on the day of your cycle</a:t>
            </a:r>
            <a:endParaRPr lang="en-GB"/>
          </a:p>
          <a:p>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pPr algn="l"/>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endParaRPr lang="en-GB" dirty="0">
              <a:latin typeface="Calibri" panose="020F0502020204030204"/>
              <a:ea typeface="Calibri" panose="020F0502020204030204"/>
              <a:cs typeface="Calibri" panose="020F0502020204030204"/>
            </a:endParaRPr>
          </a:p>
        </p:txBody>
      </p:sp>
    </p:spTree>
    <p:extLst>
      <p:ext uri="{BB962C8B-B14F-4D97-AF65-F5344CB8AC3E}">
        <p14:creationId xmlns:p14="http://schemas.microsoft.com/office/powerpoint/2010/main" val="161223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a:extLst>
            <a:ext uri="{FF2B5EF4-FFF2-40B4-BE49-F238E27FC236}">
              <a16:creationId xmlns:a16="http://schemas.microsoft.com/office/drawing/2014/main" id="{80B70D38-D25F-C6D9-3864-B79FCCDB3A34}"/>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4B8C49A5-096C-3390-568A-AE080D8B53FD}"/>
              </a:ext>
            </a:extLst>
          </p:cNvPr>
          <p:cNvGrpSpPr/>
          <p:nvPr/>
        </p:nvGrpSpPr>
        <p:grpSpPr>
          <a:xfrm>
            <a:off x="561" y="73225"/>
            <a:ext cx="12189438" cy="6704639"/>
            <a:chOff x="561" y="52348"/>
            <a:chExt cx="12189438" cy="6704639"/>
          </a:xfrm>
        </p:grpSpPr>
        <p:sp>
          <p:nvSpPr>
            <p:cNvPr id="4" name="Rectangle 3">
              <a:extLst>
                <a:ext uri="{FF2B5EF4-FFF2-40B4-BE49-F238E27FC236}">
                  <a16:creationId xmlns:a16="http://schemas.microsoft.com/office/drawing/2014/main" id="{D6302D47-1ADD-285D-8458-3ACE1D46E63F}"/>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200" b="1">
                  <a:solidFill>
                    <a:schemeClr val="bg1"/>
                  </a:solidFill>
                  <a:latin typeface="Comic Sans MS"/>
                </a:rPr>
                <a:t>TRUE OR FALSE: PERIOD PRODUCTS</a:t>
              </a:r>
              <a:endParaRPr lang="en-US" b="1">
                <a:solidFill>
                  <a:schemeClr val="bg1"/>
                </a:solidFill>
              </a:endParaRPr>
            </a:p>
          </p:txBody>
        </p:sp>
        <p:pic>
          <p:nvPicPr>
            <p:cNvPr id="5" name="Picture 4" descr="A poster of an elephant holding an umbrella and a cat&#10;&#10;Description automatically generated">
              <a:extLst>
                <a:ext uri="{FF2B5EF4-FFF2-40B4-BE49-F238E27FC236}">
                  <a16:creationId xmlns:a16="http://schemas.microsoft.com/office/drawing/2014/main" id="{2E66AD99-9B7F-2937-82F3-EB233E460144}"/>
                </a:ext>
              </a:extLst>
            </p:cNvPr>
            <p:cNvPicPr>
              <a:picLocks noChangeAspect="1"/>
            </p:cNvPicPr>
            <p:nvPr/>
          </p:nvPicPr>
          <p:blipFill>
            <a:blip r:embed="rId2"/>
            <a:stretch>
              <a:fillRect/>
            </a:stretch>
          </p:blipFill>
          <p:spPr>
            <a:xfrm>
              <a:off x="36248" y="5026099"/>
              <a:ext cx="1236865" cy="1396923"/>
            </a:xfrm>
            <a:prstGeom prst="rect">
              <a:avLst/>
            </a:prstGeom>
          </p:spPr>
        </p:pic>
        <p:sp>
          <p:nvSpPr>
            <p:cNvPr id="6" name="Rectangle 5">
              <a:extLst>
                <a:ext uri="{FF2B5EF4-FFF2-40B4-BE49-F238E27FC236}">
                  <a16:creationId xmlns:a16="http://schemas.microsoft.com/office/drawing/2014/main" id="{C46BE2A3-CD35-76C1-B0DA-94C47946575B}"/>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26648F61-3A7C-A431-FCCB-E765BD275EAF}"/>
              </a:ext>
            </a:extLst>
          </p:cNvPr>
          <p:cNvPicPr>
            <a:picLocks noChangeAspect="1"/>
          </p:cNvPicPr>
          <p:nvPr/>
        </p:nvPicPr>
        <p:blipFill>
          <a:blip r:embed="rId3"/>
          <a:stretch>
            <a:fillRect/>
          </a:stretch>
        </p:blipFill>
        <p:spPr>
          <a:xfrm>
            <a:off x="10676676" y="5184797"/>
            <a:ext cx="1444017" cy="1112599"/>
          </a:xfrm>
          <a:prstGeom prst="rect">
            <a:avLst/>
          </a:prstGeom>
        </p:spPr>
      </p:pic>
      <p:sp>
        <p:nvSpPr>
          <p:cNvPr id="9" name="TextBox 8">
            <a:extLst>
              <a:ext uri="{FF2B5EF4-FFF2-40B4-BE49-F238E27FC236}">
                <a16:creationId xmlns:a16="http://schemas.microsoft.com/office/drawing/2014/main" id="{BEDD722C-9CB4-86D6-92AA-D71B85DAEF35}"/>
              </a:ext>
            </a:extLst>
          </p:cNvPr>
          <p:cNvSpPr txBox="1"/>
          <p:nvPr/>
        </p:nvSpPr>
        <p:spPr>
          <a:xfrm>
            <a:off x="271397" y="1143000"/>
            <a:ext cx="11597013" cy="40934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latin typeface="Comic Sans MS"/>
                <a:ea typeface="Calibri"/>
                <a:cs typeface="Calibri"/>
              </a:rPr>
              <a:t>Most people with a female body have periods between the ages of around 12-55. </a:t>
            </a:r>
            <a:endParaRPr lang="en-US"/>
          </a:p>
          <a:p>
            <a:endParaRPr lang="en-US" sz="2800" dirty="0">
              <a:latin typeface="Comic Sans MS"/>
              <a:ea typeface="Calibri"/>
              <a:cs typeface="Calibri"/>
            </a:endParaRPr>
          </a:p>
          <a:p>
            <a:endParaRPr lang="en-US" sz="2800" dirty="0">
              <a:latin typeface="Comic Sans MS"/>
              <a:ea typeface="Calibri"/>
              <a:cs typeface="Calibri"/>
            </a:endParaRPr>
          </a:p>
          <a:p>
            <a:endParaRPr lang="en-US" sz="2800" dirty="0">
              <a:latin typeface="Comic Sans MS"/>
              <a:ea typeface="Calibri"/>
              <a:cs typeface="Calibri"/>
            </a:endParaRPr>
          </a:p>
          <a:p>
            <a:endParaRPr lang="en-US" sz="2800" dirty="0">
              <a:latin typeface="Comic Sans MS"/>
              <a:ea typeface="Calibri"/>
              <a:cs typeface="Calibri"/>
            </a:endParaRPr>
          </a:p>
          <a:p>
            <a:endParaRPr lang="en-US" sz="2800" dirty="0">
              <a:latin typeface="Comic Sans MS"/>
              <a:ea typeface="Calibri"/>
              <a:cs typeface="Calibri"/>
            </a:endParaRPr>
          </a:p>
          <a:p>
            <a:endParaRPr lang="en-US" sz="2800" dirty="0">
              <a:latin typeface="Comic Sans MS"/>
              <a:ea typeface="Calibri"/>
              <a:cs typeface="Calibri"/>
            </a:endParaRPr>
          </a:p>
          <a:p>
            <a:endParaRPr lang="en-US"/>
          </a:p>
          <a:p>
            <a:pPr algn="ctr"/>
            <a:endParaRPr lang="en-GB"/>
          </a:p>
        </p:txBody>
      </p:sp>
      <p:sp>
        <p:nvSpPr>
          <p:cNvPr id="10" name="TextBox 9">
            <a:extLst>
              <a:ext uri="{FF2B5EF4-FFF2-40B4-BE49-F238E27FC236}">
                <a16:creationId xmlns:a16="http://schemas.microsoft.com/office/drawing/2014/main" id="{E2F31FAD-E655-281B-6A06-04C8AF08B108}"/>
              </a:ext>
            </a:extLst>
          </p:cNvPr>
          <p:cNvSpPr txBox="1"/>
          <p:nvPr/>
        </p:nvSpPr>
        <p:spPr>
          <a:xfrm>
            <a:off x="974256" y="2230207"/>
            <a:ext cx="10416681" cy="553997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a:latin typeface="Comic Sans MS"/>
                <a:ea typeface="Calibri" panose="020F0502020204030204"/>
                <a:cs typeface="Calibri" panose="020F0502020204030204"/>
              </a:rPr>
              <a:t>TRUE:</a:t>
            </a:r>
            <a:endParaRPr lang="en-US">
              <a:latin typeface="Calibri" panose="020F0502020204030204"/>
              <a:ea typeface="Calibri" panose="020F0502020204030204"/>
              <a:cs typeface="Calibri" panose="020F0502020204030204"/>
            </a:endParaRPr>
          </a:p>
          <a:p>
            <a:r>
              <a:rPr lang="en-GB" sz="2800" dirty="0">
                <a:latin typeface="Comic Sans MS"/>
                <a:ea typeface="Calibri" panose="020F0502020204030204"/>
                <a:cs typeface="Calibri" panose="020F0502020204030204"/>
              </a:rPr>
              <a:t>There is variation in ages but most biological females will have regular periods between menarche (first period) and menopause (end of periods)</a:t>
            </a:r>
            <a:endParaRPr lang="en-GB" dirty="0"/>
          </a:p>
          <a:p>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pPr algn="l"/>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endParaRPr lang="en-GB" dirty="0">
              <a:latin typeface="Calibri" panose="020F0502020204030204"/>
              <a:ea typeface="Calibri" panose="020F0502020204030204"/>
              <a:cs typeface="Calibri" panose="020F0502020204030204"/>
            </a:endParaRPr>
          </a:p>
        </p:txBody>
      </p:sp>
    </p:spTree>
    <p:extLst>
      <p:ext uri="{BB962C8B-B14F-4D97-AF65-F5344CB8AC3E}">
        <p14:creationId xmlns:p14="http://schemas.microsoft.com/office/powerpoint/2010/main" val="1579739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a:extLst>
            <a:ext uri="{FF2B5EF4-FFF2-40B4-BE49-F238E27FC236}">
              <a16:creationId xmlns:a16="http://schemas.microsoft.com/office/drawing/2014/main" id="{26778D4E-87BF-932F-60A3-91A763E5C1BC}"/>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53C921AE-856B-47FD-113A-7CF11620D4F2}"/>
              </a:ext>
            </a:extLst>
          </p:cNvPr>
          <p:cNvGrpSpPr/>
          <p:nvPr/>
        </p:nvGrpSpPr>
        <p:grpSpPr>
          <a:xfrm>
            <a:off x="561" y="73225"/>
            <a:ext cx="12189438" cy="6704639"/>
            <a:chOff x="561" y="52348"/>
            <a:chExt cx="12189438" cy="6704639"/>
          </a:xfrm>
        </p:grpSpPr>
        <p:sp>
          <p:nvSpPr>
            <p:cNvPr id="4" name="Rectangle 3">
              <a:extLst>
                <a:ext uri="{FF2B5EF4-FFF2-40B4-BE49-F238E27FC236}">
                  <a16:creationId xmlns:a16="http://schemas.microsoft.com/office/drawing/2014/main" id="{85B920AF-220C-2777-D712-D7A563B9B1A6}"/>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200" b="1">
                  <a:solidFill>
                    <a:schemeClr val="bg1"/>
                  </a:solidFill>
                  <a:latin typeface="Comic Sans MS"/>
                </a:rPr>
                <a:t>TRUE OR FALSE: PERIOD PRODUCTS</a:t>
              </a:r>
              <a:endParaRPr lang="en-US" b="1">
                <a:solidFill>
                  <a:schemeClr val="bg1"/>
                </a:solidFill>
              </a:endParaRPr>
            </a:p>
          </p:txBody>
        </p:sp>
        <p:pic>
          <p:nvPicPr>
            <p:cNvPr id="5" name="Picture 4" descr="A poster of an elephant holding an umbrella and a cat&#10;&#10;Description automatically generated">
              <a:extLst>
                <a:ext uri="{FF2B5EF4-FFF2-40B4-BE49-F238E27FC236}">
                  <a16:creationId xmlns:a16="http://schemas.microsoft.com/office/drawing/2014/main" id="{17A9E09F-2CFD-706A-BA35-50B728C3BC12}"/>
                </a:ext>
              </a:extLst>
            </p:cNvPr>
            <p:cNvPicPr>
              <a:picLocks noChangeAspect="1"/>
            </p:cNvPicPr>
            <p:nvPr/>
          </p:nvPicPr>
          <p:blipFill>
            <a:blip r:embed="rId2"/>
            <a:stretch>
              <a:fillRect/>
            </a:stretch>
          </p:blipFill>
          <p:spPr>
            <a:xfrm>
              <a:off x="36248" y="5026099"/>
              <a:ext cx="1236865" cy="1396923"/>
            </a:xfrm>
            <a:prstGeom prst="rect">
              <a:avLst/>
            </a:prstGeom>
          </p:spPr>
        </p:pic>
        <p:sp>
          <p:nvSpPr>
            <p:cNvPr id="6" name="Rectangle 5">
              <a:extLst>
                <a:ext uri="{FF2B5EF4-FFF2-40B4-BE49-F238E27FC236}">
                  <a16:creationId xmlns:a16="http://schemas.microsoft.com/office/drawing/2014/main" id="{7EDCE0B7-5390-3F51-0C91-C33BF7BFA45B}"/>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092A5EC8-768D-D2D3-33C2-C8D71C063560}"/>
              </a:ext>
            </a:extLst>
          </p:cNvPr>
          <p:cNvPicPr>
            <a:picLocks noChangeAspect="1"/>
          </p:cNvPicPr>
          <p:nvPr/>
        </p:nvPicPr>
        <p:blipFill>
          <a:blip r:embed="rId3"/>
          <a:stretch>
            <a:fillRect/>
          </a:stretch>
        </p:blipFill>
        <p:spPr>
          <a:xfrm>
            <a:off x="10676676" y="5184797"/>
            <a:ext cx="1444017" cy="1112599"/>
          </a:xfrm>
          <a:prstGeom prst="rect">
            <a:avLst/>
          </a:prstGeom>
        </p:spPr>
      </p:pic>
      <p:sp>
        <p:nvSpPr>
          <p:cNvPr id="9" name="TextBox 8">
            <a:extLst>
              <a:ext uri="{FF2B5EF4-FFF2-40B4-BE49-F238E27FC236}">
                <a16:creationId xmlns:a16="http://schemas.microsoft.com/office/drawing/2014/main" id="{389D8617-11A2-5B31-4789-AE308C6D4FEA}"/>
              </a:ext>
            </a:extLst>
          </p:cNvPr>
          <p:cNvSpPr txBox="1"/>
          <p:nvPr/>
        </p:nvSpPr>
        <p:spPr>
          <a:xfrm>
            <a:off x="271397" y="1143000"/>
            <a:ext cx="11597013" cy="40934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latin typeface="Comic Sans MS"/>
                <a:ea typeface="Calibri"/>
                <a:cs typeface="Calibri"/>
              </a:rPr>
              <a:t>Periods are natural and a normal part of growing up for anyone with </a:t>
            </a:r>
            <a:r>
              <a:rPr lang="en-US" sz="2800">
                <a:latin typeface="Comic Sans MS"/>
                <a:ea typeface="Calibri"/>
                <a:cs typeface="Calibri"/>
              </a:rPr>
              <a:t>a female body.</a:t>
            </a:r>
            <a:endParaRPr lang="en-US"/>
          </a:p>
          <a:p>
            <a:endParaRPr lang="en-US" sz="2800" dirty="0">
              <a:latin typeface="Comic Sans MS"/>
              <a:ea typeface="Calibri"/>
              <a:cs typeface="Calibri"/>
            </a:endParaRPr>
          </a:p>
          <a:p>
            <a:endParaRPr lang="en-US" sz="2800" dirty="0">
              <a:latin typeface="Comic Sans MS"/>
              <a:ea typeface="Calibri"/>
              <a:cs typeface="Calibri"/>
            </a:endParaRPr>
          </a:p>
          <a:p>
            <a:endParaRPr lang="en-US" sz="2800" dirty="0">
              <a:latin typeface="Comic Sans MS"/>
              <a:ea typeface="Calibri"/>
              <a:cs typeface="Calibri"/>
            </a:endParaRPr>
          </a:p>
          <a:p>
            <a:endParaRPr lang="en-US" sz="2800" dirty="0">
              <a:latin typeface="Comic Sans MS"/>
              <a:ea typeface="Calibri"/>
              <a:cs typeface="Calibri"/>
            </a:endParaRPr>
          </a:p>
          <a:p>
            <a:endParaRPr lang="en-US" sz="2800" dirty="0">
              <a:latin typeface="Comic Sans MS"/>
              <a:ea typeface="Calibri"/>
              <a:cs typeface="Calibri"/>
            </a:endParaRPr>
          </a:p>
          <a:p>
            <a:endParaRPr lang="en-US" sz="2800" dirty="0">
              <a:latin typeface="Comic Sans MS"/>
              <a:ea typeface="Calibri"/>
              <a:cs typeface="Calibri"/>
            </a:endParaRPr>
          </a:p>
          <a:p>
            <a:endParaRPr lang="en-US"/>
          </a:p>
          <a:p>
            <a:pPr algn="ctr"/>
            <a:endParaRPr lang="en-GB"/>
          </a:p>
        </p:txBody>
      </p:sp>
      <p:sp>
        <p:nvSpPr>
          <p:cNvPr id="10" name="TextBox 9">
            <a:extLst>
              <a:ext uri="{FF2B5EF4-FFF2-40B4-BE49-F238E27FC236}">
                <a16:creationId xmlns:a16="http://schemas.microsoft.com/office/drawing/2014/main" id="{3580D612-1F8D-079E-A529-45B1610B82C7}"/>
              </a:ext>
            </a:extLst>
          </p:cNvPr>
          <p:cNvSpPr txBox="1"/>
          <p:nvPr/>
        </p:nvSpPr>
        <p:spPr>
          <a:xfrm>
            <a:off x="1830201" y="2230207"/>
            <a:ext cx="9560736" cy="72635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a:latin typeface="Comic Sans MS"/>
                <a:ea typeface="Calibri" panose="020F0502020204030204"/>
                <a:cs typeface="Calibri" panose="020F0502020204030204"/>
              </a:rPr>
              <a:t>TRUE:</a:t>
            </a:r>
            <a:endParaRPr lang="en-US">
              <a:latin typeface="Calibri" panose="020F0502020204030204"/>
              <a:ea typeface="Calibri" panose="020F0502020204030204"/>
              <a:cs typeface="Calibri" panose="020F0502020204030204"/>
            </a:endParaRPr>
          </a:p>
          <a:p>
            <a:r>
              <a:rPr lang="en-GB" sz="2800" dirty="0">
                <a:latin typeface="Comic Sans MS"/>
                <a:ea typeface="Calibri" panose="020F0502020204030204"/>
                <a:cs typeface="Calibri" panose="020F0502020204030204"/>
              </a:rPr>
              <a:t>All women will have slightly different experiences of periods but it is important for them to understand what is normal for </a:t>
            </a:r>
            <a:r>
              <a:rPr lang="en-GB" sz="2800">
                <a:latin typeface="Comic Sans MS"/>
                <a:ea typeface="Calibri" panose="020F0502020204030204"/>
                <a:cs typeface="Calibri" panose="020F0502020204030204"/>
              </a:rPr>
              <a:t>them.</a:t>
            </a:r>
            <a:endParaRPr lang="en-GB" sz="2800" dirty="0">
              <a:latin typeface="Comic Sans MS"/>
              <a:ea typeface="Calibri" panose="020F0502020204030204"/>
              <a:cs typeface="Calibri" panose="020F0502020204030204"/>
            </a:endParaRPr>
          </a:p>
          <a:p>
            <a:r>
              <a:rPr lang="en-GB" sz="2800" dirty="0">
                <a:latin typeface="Comic Sans MS"/>
                <a:ea typeface="Calibri" panose="020F0502020204030204"/>
                <a:cs typeface="Calibri" panose="020F0502020204030204"/>
              </a:rPr>
              <a:t>If your period stops then it is either because the egg has </a:t>
            </a:r>
            <a:r>
              <a:rPr lang="en-GB" sz="2800">
                <a:latin typeface="Comic Sans MS"/>
                <a:ea typeface="Calibri" panose="020F0502020204030204"/>
                <a:cs typeface="Calibri" panose="020F0502020204030204"/>
              </a:rPr>
              <a:t>been fertilised and you are having a baby.</a:t>
            </a:r>
          </a:p>
          <a:p>
            <a:r>
              <a:rPr lang="en-GB" sz="2800">
                <a:latin typeface="Comic Sans MS"/>
                <a:ea typeface="Calibri" panose="020F0502020204030204"/>
                <a:cs typeface="Calibri" panose="020F0502020204030204"/>
              </a:rPr>
              <a:t>Or it could be a </a:t>
            </a:r>
            <a:r>
              <a:rPr lang="en-GB" sz="2800" dirty="0">
                <a:latin typeface="Comic Sans MS"/>
                <a:ea typeface="Calibri" panose="020F0502020204030204"/>
                <a:cs typeface="Calibri" panose="020F0502020204030204"/>
              </a:rPr>
              <a:t>sign that your body is unwell or not getting everything it needs.</a:t>
            </a:r>
            <a:endParaRPr lang="en-GB"/>
          </a:p>
          <a:p>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pPr algn="l"/>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endParaRPr lang="en-GB" dirty="0">
              <a:latin typeface="Calibri" panose="020F0502020204030204"/>
              <a:ea typeface="Calibri" panose="020F0502020204030204"/>
              <a:cs typeface="Calibri" panose="020F0502020204030204"/>
            </a:endParaRPr>
          </a:p>
        </p:txBody>
      </p:sp>
    </p:spTree>
    <p:extLst>
      <p:ext uri="{BB962C8B-B14F-4D97-AF65-F5344CB8AC3E}">
        <p14:creationId xmlns:p14="http://schemas.microsoft.com/office/powerpoint/2010/main" val="2367928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a:extLst>
            <a:ext uri="{FF2B5EF4-FFF2-40B4-BE49-F238E27FC236}">
              <a16:creationId xmlns:a16="http://schemas.microsoft.com/office/drawing/2014/main" id="{295B2624-055A-980D-3241-ABB48847A10B}"/>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2AB24C31-9CF6-4D1D-4B9A-A1300951BEDC}"/>
              </a:ext>
            </a:extLst>
          </p:cNvPr>
          <p:cNvGrpSpPr/>
          <p:nvPr/>
        </p:nvGrpSpPr>
        <p:grpSpPr>
          <a:xfrm>
            <a:off x="561" y="73225"/>
            <a:ext cx="12189438" cy="6704639"/>
            <a:chOff x="561" y="52348"/>
            <a:chExt cx="12189438" cy="6704639"/>
          </a:xfrm>
        </p:grpSpPr>
        <p:sp>
          <p:nvSpPr>
            <p:cNvPr id="4" name="Rectangle 3">
              <a:extLst>
                <a:ext uri="{FF2B5EF4-FFF2-40B4-BE49-F238E27FC236}">
                  <a16:creationId xmlns:a16="http://schemas.microsoft.com/office/drawing/2014/main" id="{31B6AF55-BB1B-29E1-BF43-6FD419B3F7A9}"/>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200" b="1">
                  <a:solidFill>
                    <a:schemeClr val="bg1"/>
                  </a:solidFill>
                  <a:latin typeface="Comic Sans MS"/>
                </a:rPr>
                <a:t>TRUE OR FALSE: PERIOD PRODUCTS</a:t>
              </a:r>
              <a:endParaRPr lang="en-US" b="1">
                <a:solidFill>
                  <a:schemeClr val="bg1"/>
                </a:solidFill>
              </a:endParaRPr>
            </a:p>
          </p:txBody>
        </p:sp>
        <p:pic>
          <p:nvPicPr>
            <p:cNvPr id="5" name="Picture 4" descr="A poster of an elephant holding an umbrella and a cat&#10;&#10;Description automatically generated">
              <a:extLst>
                <a:ext uri="{FF2B5EF4-FFF2-40B4-BE49-F238E27FC236}">
                  <a16:creationId xmlns:a16="http://schemas.microsoft.com/office/drawing/2014/main" id="{62677D64-30DF-B9F9-4F25-9915FD76C499}"/>
                </a:ext>
              </a:extLst>
            </p:cNvPr>
            <p:cNvPicPr>
              <a:picLocks noChangeAspect="1"/>
            </p:cNvPicPr>
            <p:nvPr/>
          </p:nvPicPr>
          <p:blipFill>
            <a:blip r:embed="rId2"/>
            <a:stretch>
              <a:fillRect/>
            </a:stretch>
          </p:blipFill>
          <p:spPr>
            <a:xfrm>
              <a:off x="36248" y="5026099"/>
              <a:ext cx="1236865" cy="1396923"/>
            </a:xfrm>
            <a:prstGeom prst="rect">
              <a:avLst/>
            </a:prstGeom>
          </p:spPr>
        </p:pic>
        <p:sp>
          <p:nvSpPr>
            <p:cNvPr id="6" name="Rectangle 5">
              <a:extLst>
                <a:ext uri="{FF2B5EF4-FFF2-40B4-BE49-F238E27FC236}">
                  <a16:creationId xmlns:a16="http://schemas.microsoft.com/office/drawing/2014/main" id="{AA9A11AF-59C5-E784-2DC2-90223E882DAA}"/>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09D598DC-3834-2407-358A-8334C53AF28D}"/>
              </a:ext>
            </a:extLst>
          </p:cNvPr>
          <p:cNvPicPr>
            <a:picLocks noChangeAspect="1"/>
          </p:cNvPicPr>
          <p:nvPr/>
        </p:nvPicPr>
        <p:blipFill>
          <a:blip r:embed="rId3"/>
          <a:stretch>
            <a:fillRect/>
          </a:stretch>
        </p:blipFill>
        <p:spPr>
          <a:xfrm>
            <a:off x="10676676" y="5184797"/>
            <a:ext cx="1444017" cy="1112599"/>
          </a:xfrm>
          <a:prstGeom prst="rect">
            <a:avLst/>
          </a:prstGeom>
        </p:spPr>
      </p:pic>
      <p:sp>
        <p:nvSpPr>
          <p:cNvPr id="9" name="TextBox 8">
            <a:extLst>
              <a:ext uri="{FF2B5EF4-FFF2-40B4-BE49-F238E27FC236}">
                <a16:creationId xmlns:a16="http://schemas.microsoft.com/office/drawing/2014/main" id="{BD6AE7B2-A2CE-4534-DB45-2895B2749351}"/>
              </a:ext>
            </a:extLst>
          </p:cNvPr>
          <p:cNvSpPr txBox="1"/>
          <p:nvPr/>
        </p:nvSpPr>
        <p:spPr>
          <a:xfrm>
            <a:off x="271397" y="1143000"/>
            <a:ext cx="11597013" cy="40934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latin typeface="Comic Sans MS"/>
                <a:ea typeface="Calibri"/>
                <a:cs typeface="Calibri"/>
              </a:rPr>
              <a:t>All period products are thrown away after use</a:t>
            </a:r>
            <a:endParaRPr lang="en-US"/>
          </a:p>
          <a:p>
            <a:endParaRPr lang="en-US" sz="2800" dirty="0">
              <a:latin typeface="Comic Sans MS"/>
              <a:ea typeface="Calibri"/>
              <a:cs typeface="Calibri"/>
            </a:endParaRPr>
          </a:p>
          <a:p>
            <a:endParaRPr lang="en-US" sz="2800" dirty="0">
              <a:latin typeface="Comic Sans MS"/>
              <a:ea typeface="Calibri"/>
              <a:cs typeface="Calibri"/>
            </a:endParaRPr>
          </a:p>
          <a:p>
            <a:endParaRPr lang="en-US" sz="2800" dirty="0">
              <a:latin typeface="Comic Sans MS"/>
              <a:ea typeface="Calibri"/>
              <a:cs typeface="Calibri"/>
            </a:endParaRPr>
          </a:p>
          <a:p>
            <a:endParaRPr lang="en-US" sz="2800" dirty="0">
              <a:latin typeface="Comic Sans MS"/>
              <a:ea typeface="Calibri"/>
              <a:cs typeface="Calibri"/>
            </a:endParaRPr>
          </a:p>
          <a:p>
            <a:endParaRPr lang="en-US" sz="2800" dirty="0">
              <a:latin typeface="Comic Sans MS"/>
              <a:ea typeface="Calibri"/>
              <a:cs typeface="Calibri"/>
            </a:endParaRPr>
          </a:p>
          <a:p>
            <a:endParaRPr lang="en-US" sz="2800" dirty="0">
              <a:latin typeface="Comic Sans MS"/>
              <a:ea typeface="Calibri"/>
              <a:cs typeface="Calibri"/>
            </a:endParaRPr>
          </a:p>
          <a:p>
            <a:endParaRPr lang="en-US" sz="2800" dirty="0">
              <a:latin typeface="Comic Sans MS"/>
              <a:ea typeface="Calibri"/>
              <a:cs typeface="Calibri"/>
            </a:endParaRPr>
          </a:p>
          <a:p>
            <a:endParaRPr lang="en-US"/>
          </a:p>
          <a:p>
            <a:pPr algn="ctr"/>
            <a:endParaRPr lang="en-GB"/>
          </a:p>
        </p:txBody>
      </p:sp>
      <p:sp>
        <p:nvSpPr>
          <p:cNvPr id="10" name="TextBox 9">
            <a:extLst>
              <a:ext uri="{FF2B5EF4-FFF2-40B4-BE49-F238E27FC236}">
                <a16:creationId xmlns:a16="http://schemas.microsoft.com/office/drawing/2014/main" id="{A1246353-77B6-655B-27EA-7D77621028A6}"/>
              </a:ext>
            </a:extLst>
          </p:cNvPr>
          <p:cNvSpPr txBox="1"/>
          <p:nvPr/>
        </p:nvSpPr>
        <p:spPr>
          <a:xfrm>
            <a:off x="285325" y="2230207"/>
            <a:ext cx="11888488"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a:latin typeface="Comic Sans MS"/>
                <a:ea typeface="Calibri" panose="020F0502020204030204"/>
                <a:cs typeface="Calibri" panose="020F0502020204030204"/>
              </a:rPr>
              <a:t>FALSE:</a:t>
            </a:r>
            <a:endParaRPr lang="en-US">
              <a:latin typeface="Calibri" panose="020F0502020204030204"/>
              <a:ea typeface="Calibri" panose="020F0502020204030204"/>
              <a:cs typeface="Calibri" panose="020F0502020204030204"/>
            </a:endParaRPr>
          </a:p>
          <a:p>
            <a:r>
              <a:rPr lang="en-GB" sz="2800" dirty="0">
                <a:latin typeface="Comic Sans MS"/>
                <a:ea typeface="Calibri" panose="020F0502020204030204"/>
                <a:cs typeface="Calibri" panose="020F0502020204030204"/>
              </a:rPr>
              <a:t>Some period products are disposable (used once and thrown away) </a:t>
            </a:r>
            <a:endParaRPr lang="en-GB" dirty="0">
              <a:latin typeface="Calibri" panose="020F0502020204030204"/>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r>
              <a:rPr lang="en-GB" sz="2800" dirty="0">
                <a:latin typeface="Comic Sans MS"/>
                <a:ea typeface="Calibri" panose="020F0502020204030204"/>
                <a:cs typeface="Calibri" panose="020F0502020204030204"/>
              </a:rPr>
              <a:t>Some are reusable (used, washed and used again many times)</a:t>
            </a:r>
            <a:endParaRPr lang="en-GB">
              <a:ea typeface="Calibri"/>
              <a:cs typeface="Calibri"/>
            </a:endParaRPr>
          </a:p>
          <a:p>
            <a:endParaRPr lang="en-GB" sz="2800" dirty="0">
              <a:latin typeface="Comic Sans MS"/>
              <a:ea typeface="Calibri" panose="020F0502020204030204"/>
              <a:cs typeface="Calibri" panose="020F0502020204030204"/>
            </a:endParaRPr>
          </a:p>
          <a:p>
            <a:endParaRPr lang="en-GB" sz="2800" dirty="0">
              <a:latin typeface="Comic Sans MS"/>
              <a:ea typeface="Calibri" panose="020F0502020204030204"/>
              <a:cs typeface="Calibri" panose="020F0502020204030204"/>
            </a:endParaRPr>
          </a:p>
          <a:p>
            <a:endParaRPr lang="en-GB" dirty="0">
              <a:latin typeface="Calibri" panose="020F0502020204030204"/>
              <a:ea typeface="Calibri" panose="020F0502020204030204"/>
              <a:cs typeface="Calibri" panose="020F0502020204030204"/>
            </a:endParaRPr>
          </a:p>
        </p:txBody>
      </p:sp>
    </p:spTree>
    <p:extLst>
      <p:ext uri="{BB962C8B-B14F-4D97-AF65-F5344CB8AC3E}">
        <p14:creationId xmlns:p14="http://schemas.microsoft.com/office/powerpoint/2010/main" val="2285391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a:extLst>
            <a:ext uri="{FF2B5EF4-FFF2-40B4-BE49-F238E27FC236}">
              <a16:creationId xmlns:a16="http://schemas.microsoft.com/office/drawing/2014/main" id="{211A50CB-2541-C034-D6F4-1AEAA223020D}"/>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BF2820DC-401F-DAE2-67E9-C3E15E4F2A9E}"/>
              </a:ext>
            </a:extLst>
          </p:cNvPr>
          <p:cNvGrpSpPr/>
          <p:nvPr/>
        </p:nvGrpSpPr>
        <p:grpSpPr>
          <a:xfrm>
            <a:off x="561" y="73225"/>
            <a:ext cx="12189438" cy="6704639"/>
            <a:chOff x="561" y="52348"/>
            <a:chExt cx="12189438" cy="6704639"/>
          </a:xfrm>
        </p:grpSpPr>
        <p:sp>
          <p:nvSpPr>
            <p:cNvPr id="4" name="Rectangle 3">
              <a:extLst>
                <a:ext uri="{FF2B5EF4-FFF2-40B4-BE49-F238E27FC236}">
                  <a16:creationId xmlns:a16="http://schemas.microsoft.com/office/drawing/2014/main" id="{D5D9DB83-1C5E-734D-A1AB-2419A830FF31}"/>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oster of an elephant holding an umbrella and a cat&#10;&#10;Description automatically generated">
              <a:extLst>
                <a:ext uri="{FF2B5EF4-FFF2-40B4-BE49-F238E27FC236}">
                  <a16:creationId xmlns:a16="http://schemas.microsoft.com/office/drawing/2014/main" id="{B0A70A0F-3102-7855-B406-80081E875893}"/>
                </a:ext>
              </a:extLst>
            </p:cNvPr>
            <p:cNvPicPr>
              <a:picLocks noChangeAspect="1"/>
            </p:cNvPicPr>
            <p:nvPr/>
          </p:nvPicPr>
          <p:blipFill>
            <a:blip r:embed="rId2"/>
            <a:stretch>
              <a:fillRect/>
            </a:stretch>
          </p:blipFill>
          <p:spPr>
            <a:xfrm>
              <a:off x="4472549" y="1811086"/>
              <a:ext cx="3721193" cy="4173525"/>
            </a:xfrm>
            <a:prstGeom prst="rect">
              <a:avLst/>
            </a:prstGeom>
          </p:spPr>
        </p:pic>
        <p:sp>
          <p:nvSpPr>
            <p:cNvPr id="6" name="Rectangle 5">
              <a:extLst>
                <a:ext uri="{FF2B5EF4-FFF2-40B4-BE49-F238E27FC236}">
                  <a16:creationId xmlns:a16="http://schemas.microsoft.com/office/drawing/2014/main" id="{11234D21-116F-8D41-55F6-E40895F8E7A3}"/>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2EC54596-8F6B-C3A8-BB4F-8D37712A484E}"/>
              </a:ext>
            </a:extLst>
          </p:cNvPr>
          <p:cNvPicPr>
            <a:picLocks noChangeAspect="1"/>
          </p:cNvPicPr>
          <p:nvPr/>
        </p:nvPicPr>
        <p:blipFill>
          <a:blip r:embed="rId3"/>
          <a:stretch>
            <a:fillRect/>
          </a:stretch>
        </p:blipFill>
        <p:spPr>
          <a:xfrm>
            <a:off x="10676676" y="5184797"/>
            <a:ext cx="1444017" cy="1112599"/>
          </a:xfrm>
          <a:prstGeom prst="rect">
            <a:avLst/>
          </a:prstGeom>
        </p:spPr>
      </p:pic>
      <p:sp>
        <p:nvSpPr>
          <p:cNvPr id="2" name="TextBox 1">
            <a:extLst>
              <a:ext uri="{FF2B5EF4-FFF2-40B4-BE49-F238E27FC236}">
                <a16:creationId xmlns:a16="http://schemas.microsoft.com/office/drawing/2014/main" id="{171BBB76-3455-2527-A087-633F76BF9757}"/>
              </a:ext>
            </a:extLst>
          </p:cNvPr>
          <p:cNvSpPr txBox="1"/>
          <p:nvPr/>
        </p:nvSpPr>
        <p:spPr>
          <a:xfrm>
            <a:off x="1278373" y="196241"/>
            <a:ext cx="9632288" cy="646331"/>
          </a:xfrm>
          <a:prstGeom prst="rect">
            <a:avLst/>
          </a:prstGeom>
          <a:noFill/>
        </p:spPr>
        <p:txBody>
          <a:bodyPr wrap="square" lIns="91440" tIns="45720" rIns="91440" bIns="45720" rtlCol="0" anchor="t">
            <a:spAutoFit/>
          </a:bodyPr>
          <a:lstStyle/>
          <a:p>
            <a:pPr algn="ctr"/>
            <a:r>
              <a:rPr lang="en-US" sz="3600">
                <a:solidFill>
                  <a:schemeClr val="bg1"/>
                </a:solidFill>
                <a:latin typeface="Comic Sans MS"/>
              </a:rPr>
              <a:t>Lesson 5 – Puberty...again!</a:t>
            </a:r>
            <a:endParaRPr lang="en-US" sz="3600">
              <a:solidFill>
                <a:schemeClr val="bg1"/>
              </a:solidFill>
              <a:latin typeface="Comic Sans MS" panose="030F0702030302020204" pitchFamily="66" charset="0"/>
            </a:endParaRPr>
          </a:p>
        </p:txBody>
      </p:sp>
    </p:spTree>
    <p:extLst>
      <p:ext uri="{BB962C8B-B14F-4D97-AF65-F5344CB8AC3E}">
        <p14:creationId xmlns:p14="http://schemas.microsoft.com/office/powerpoint/2010/main" val="31980493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a:extLst>
            <a:ext uri="{FF2B5EF4-FFF2-40B4-BE49-F238E27FC236}">
              <a16:creationId xmlns:a16="http://schemas.microsoft.com/office/drawing/2014/main" id="{E4973764-71D6-59DA-73BB-65D8B8995002}"/>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E2AF57D2-3BC3-71A4-31C9-D5B4578C5449}"/>
              </a:ext>
            </a:extLst>
          </p:cNvPr>
          <p:cNvGrpSpPr/>
          <p:nvPr/>
        </p:nvGrpSpPr>
        <p:grpSpPr>
          <a:xfrm>
            <a:off x="561" y="73225"/>
            <a:ext cx="12189438" cy="6704639"/>
            <a:chOff x="561" y="52348"/>
            <a:chExt cx="12189438" cy="6704639"/>
          </a:xfrm>
        </p:grpSpPr>
        <p:sp>
          <p:nvSpPr>
            <p:cNvPr id="4" name="Rectangle 3">
              <a:extLst>
                <a:ext uri="{FF2B5EF4-FFF2-40B4-BE49-F238E27FC236}">
                  <a16:creationId xmlns:a16="http://schemas.microsoft.com/office/drawing/2014/main" id="{6DD154F5-92B0-0AC8-090E-7E845FD9B0FB}"/>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3600">
                  <a:latin typeface="Comic Sans MS"/>
                  <a:ea typeface="Calibri"/>
                  <a:cs typeface="Calibri"/>
                </a:rPr>
                <a:t>Puberty</a:t>
              </a:r>
              <a:endParaRPr lang="en-US" sz="3600" dirty="0">
                <a:latin typeface="Comic Sans MS"/>
                <a:ea typeface="Calibri"/>
                <a:cs typeface="Calibri"/>
              </a:endParaRPr>
            </a:p>
          </p:txBody>
        </p:sp>
        <p:pic>
          <p:nvPicPr>
            <p:cNvPr id="5" name="Picture 4" descr="A poster of an elephant holding an umbrella and a cat&#10;&#10;Description automatically generated">
              <a:extLst>
                <a:ext uri="{FF2B5EF4-FFF2-40B4-BE49-F238E27FC236}">
                  <a16:creationId xmlns:a16="http://schemas.microsoft.com/office/drawing/2014/main" id="{66A1BA62-2B8D-44E0-95A2-03485FF6E72A}"/>
                </a:ext>
              </a:extLst>
            </p:cNvPr>
            <p:cNvPicPr>
              <a:picLocks noChangeAspect="1"/>
            </p:cNvPicPr>
            <p:nvPr/>
          </p:nvPicPr>
          <p:blipFill>
            <a:blip r:embed="rId3"/>
            <a:stretch>
              <a:fillRect/>
            </a:stretch>
          </p:blipFill>
          <p:spPr>
            <a:xfrm>
              <a:off x="61913" y="4579120"/>
              <a:ext cx="1529611" cy="1715544"/>
            </a:xfrm>
            <a:prstGeom prst="rect">
              <a:avLst/>
            </a:prstGeom>
          </p:spPr>
        </p:pic>
        <p:sp>
          <p:nvSpPr>
            <p:cNvPr id="6" name="Rectangle 5">
              <a:extLst>
                <a:ext uri="{FF2B5EF4-FFF2-40B4-BE49-F238E27FC236}">
                  <a16:creationId xmlns:a16="http://schemas.microsoft.com/office/drawing/2014/main" id="{30619E5A-78AE-6132-591C-00AF2A7B92C5}"/>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755186DF-FA7A-1774-5DAA-E4AAE6F81A2A}"/>
              </a:ext>
            </a:extLst>
          </p:cNvPr>
          <p:cNvPicPr>
            <a:picLocks noChangeAspect="1"/>
          </p:cNvPicPr>
          <p:nvPr/>
        </p:nvPicPr>
        <p:blipFill>
          <a:blip r:embed="rId4"/>
          <a:stretch>
            <a:fillRect/>
          </a:stretch>
        </p:blipFill>
        <p:spPr>
          <a:xfrm>
            <a:off x="10676676" y="5184797"/>
            <a:ext cx="1444017" cy="1112599"/>
          </a:xfrm>
          <a:prstGeom prst="rect">
            <a:avLst/>
          </a:prstGeom>
        </p:spPr>
      </p:pic>
      <p:pic>
        <p:nvPicPr>
          <p:cNvPr id="2" name="Online Media 1" title="The Physical Changes That Happen to Most Girls and Boys | Amazing Me">
            <a:hlinkClick r:id="" action="ppaction://noaction"/>
            <a:extLst>
              <a:ext uri="{FF2B5EF4-FFF2-40B4-BE49-F238E27FC236}">
                <a16:creationId xmlns:a16="http://schemas.microsoft.com/office/drawing/2014/main" id="{86F5FD47-861E-5CEF-C6B3-B0C5A30B59CF}"/>
              </a:ext>
            </a:extLst>
          </p:cNvPr>
          <p:cNvPicPr>
            <a:picLocks noRot="1" noChangeAspect="1"/>
          </p:cNvPicPr>
          <p:nvPr>
            <a:videoFile r:link="rId1"/>
          </p:nvPr>
        </p:nvPicPr>
        <p:blipFill>
          <a:blip r:embed="rId5"/>
          <a:stretch>
            <a:fillRect/>
          </a:stretch>
        </p:blipFill>
        <p:spPr>
          <a:xfrm>
            <a:off x="-2427" y="2241"/>
            <a:ext cx="12209648" cy="6864723"/>
          </a:xfrm>
          <a:prstGeom prst="rect">
            <a:avLst/>
          </a:prstGeom>
        </p:spPr>
      </p:pic>
    </p:spTree>
    <p:extLst>
      <p:ext uri="{BB962C8B-B14F-4D97-AF65-F5344CB8AC3E}">
        <p14:creationId xmlns:p14="http://schemas.microsoft.com/office/powerpoint/2010/main" val="32531700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B6F2EA"/>
        </a:solidFill>
        <a:effectLst/>
      </p:bgPr>
    </p:bg>
    <p:spTree>
      <p:nvGrpSpPr>
        <p:cNvPr id="1" name="">
          <a:extLst>
            <a:ext uri="{FF2B5EF4-FFF2-40B4-BE49-F238E27FC236}">
              <a16:creationId xmlns:a16="http://schemas.microsoft.com/office/drawing/2014/main" id="{575EAFDA-C940-EFA8-2711-367106DE9CDF}"/>
            </a:ext>
          </a:extLst>
        </p:cNvPr>
        <p:cNvGrpSpPr/>
        <p:nvPr/>
      </p:nvGrpSpPr>
      <p:grpSpPr>
        <a:xfrm>
          <a:off x="0" y="0"/>
          <a:ext cx="0" cy="0"/>
          <a:chOff x="0" y="0"/>
          <a:chExt cx="0" cy="0"/>
        </a:xfrm>
      </p:grpSpPr>
      <p:grpSp>
        <p:nvGrpSpPr>
          <p:cNvPr id="8" name="Group 7">
            <a:extLst>
              <a:ext uri="{FF2B5EF4-FFF2-40B4-BE49-F238E27FC236}">
                <a16:creationId xmlns:a16="http://schemas.microsoft.com/office/drawing/2014/main" id="{45D21313-E042-20AB-B055-5A729B17D0C1}"/>
              </a:ext>
            </a:extLst>
          </p:cNvPr>
          <p:cNvGrpSpPr/>
          <p:nvPr/>
        </p:nvGrpSpPr>
        <p:grpSpPr>
          <a:xfrm>
            <a:off x="561" y="151666"/>
            <a:ext cx="12189438" cy="6704639"/>
            <a:chOff x="561" y="52348"/>
            <a:chExt cx="12189438" cy="6704639"/>
          </a:xfrm>
        </p:grpSpPr>
        <p:sp>
          <p:nvSpPr>
            <p:cNvPr id="4" name="Rectangle 3">
              <a:extLst>
                <a:ext uri="{FF2B5EF4-FFF2-40B4-BE49-F238E27FC236}">
                  <a16:creationId xmlns:a16="http://schemas.microsoft.com/office/drawing/2014/main" id="{48F9B4E5-F24D-F5FB-FCD1-6D4FAE8B6C63}"/>
                </a:ext>
              </a:extLst>
            </p:cNvPr>
            <p:cNvSpPr/>
            <p:nvPr/>
          </p:nvSpPr>
          <p:spPr>
            <a:xfrm>
              <a:off x="561" y="52348"/>
              <a:ext cx="12189438" cy="728382"/>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oster of an elephant holding an umbrella and a cat&#10;&#10;Description automatically generated">
              <a:extLst>
                <a:ext uri="{FF2B5EF4-FFF2-40B4-BE49-F238E27FC236}">
                  <a16:creationId xmlns:a16="http://schemas.microsoft.com/office/drawing/2014/main" id="{9985F5AE-6C41-7675-BF4E-8820767E21CB}"/>
                </a:ext>
              </a:extLst>
            </p:cNvPr>
            <p:cNvPicPr>
              <a:picLocks noChangeAspect="1"/>
            </p:cNvPicPr>
            <p:nvPr/>
          </p:nvPicPr>
          <p:blipFill>
            <a:blip r:embed="rId2"/>
            <a:stretch>
              <a:fillRect/>
            </a:stretch>
          </p:blipFill>
          <p:spPr>
            <a:xfrm>
              <a:off x="1402" y="4634968"/>
              <a:ext cx="1446399" cy="1629790"/>
            </a:xfrm>
            <a:prstGeom prst="rect">
              <a:avLst/>
            </a:prstGeom>
          </p:spPr>
        </p:pic>
        <p:sp>
          <p:nvSpPr>
            <p:cNvPr id="6" name="Rectangle 5">
              <a:extLst>
                <a:ext uri="{FF2B5EF4-FFF2-40B4-BE49-F238E27FC236}">
                  <a16:creationId xmlns:a16="http://schemas.microsoft.com/office/drawing/2014/main" id="{D4F2189D-1225-CF6F-277F-4614A5D1C6E2}"/>
                </a:ext>
              </a:extLst>
            </p:cNvPr>
            <p:cNvSpPr/>
            <p:nvPr/>
          </p:nvSpPr>
          <p:spPr>
            <a:xfrm>
              <a:off x="561" y="6366062"/>
              <a:ext cx="12189438" cy="390925"/>
            </a:xfrm>
            <a:prstGeom prst="rect">
              <a:avLst/>
            </a:prstGeom>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cs typeface="Calibri"/>
                </a:rPr>
                <a:t>ACCEPT, RESPECT, EMPATHISE</a:t>
              </a:r>
              <a:endParaRPr lang="en-US" dirty="0"/>
            </a:p>
          </p:txBody>
        </p:sp>
      </p:grpSp>
      <p:pic>
        <p:nvPicPr>
          <p:cNvPr id="3" name="Picture 2">
            <a:extLst>
              <a:ext uri="{FF2B5EF4-FFF2-40B4-BE49-F238E27FC236}">
                <a16:creationId xmlns:a16="http://schemas.microsoft.com/office/drawing/2014/main" id="{C022D25C-E32F-0C8D-6FF2-88E01959476D}"/>
              </a:ext>
            </a:extLst>
          </p:cNvPr>
          <p:cNvPicPr>
            <a:picLocks noChangeAspect="1"/>
          </p:cNvPicPr>
          <p:nvPr/>
        </p:nvPicPr>
        <p:blipFill>
          <a:blip r:embed="rId3"/>
          <a:stretch>
            <a:fillRect/>
          </a:stretch>
        </p:blipFill>
        <p:spPr>
          <a:xfrm>
            <a:off x="10676676" y="5184797"/>
            <a:ext cx="1444017" cy="1112599"/>
          </a:xfrm>
          <a:prstGeom prst="rect">
            <a:avLst/>
          </a:prstGeom>
        </p:spPr>
      </p:pic>
      <p:sp>
        <p:nvSpPr>
          <p:cNvPr id="2" name="TextBox 1">
            <a:extLst>
              <a:ext uri="{FF2B5EF4-FFF2-40B4-BE49-F238E27FC236}">
                <a16:creationId xmlns:a16="http://schemas.microsoft.com/office/drawing/2014/main" id="{6148BF4A-C253-416E-0750-0E9E8EDF34C5}"/>
              </a:ext>
            </a:extLst>
          </p:cNvPr>
          <p:cNvSpPr txBox="1"/>
          <p:nvPr/>
        </p:nvSpPr>
        <p:spPr>
          <a:xfrm>
            <a:off x="1278373" y="196241"/>
            <a:ext cx="9632288" cy="646331"/>
          </a:xfrm>
          <a:prstGeom prst="rect">
            <a:avLst/>
          </a:prstGeom>
          <a:noFill/>
        </p:spPr>
        <p:txBody>
          <a:bodyPr wrap="square" lIns="91440" tIns="45720" rIns="91440" bIns="45720" rtlCol="0" anchor="t">
            <a:spAutoFit/>
          </a:bodyPr>
          <a:lstStyle/>
          <a:p>
            <a:pPr algn="ctr"/>
            <a:r>
              <a:rPr lang="en-US" sz="3600">
                <a:solidFill>
                  <a:schemeClr val="bg1"/>
                </a:solidFill>
                <a:latin typeface="Comic Sans MS"/>
              </a:rPr>
              <a:t>Lesson 5 – Puberty...again!</a:t>
            </a:r>
            <a:endParaRPr lang="en-US" sz="3600">
              <a:solidFill>
                <a:schemeClr val="bg1"/>
              </a:solidFill>
              <a:latin typeface="Comic Sans MS" panose="030F0702030302020204" pitchFamily="66" charset="0"/>
            </a:endParaRPr>
          </a:p>
        </p:txBody>
      </p:sp>
      <p:sp>
        <p:nvSpPr>
          <p:cNvPr id="9" name="TextBox 8">
            <a:extLst>
              <a:ext uri="{FF2B5EF4-FFF2-40B4-BE49-F238E27FC236}">
                <a16:creationId xmlns:a16="http://schemas.microsoft.com/office/drawing/2014/main" id="{E94EA4AF-BB3F-AD00-690E-E8527D487295}"/>
              </a:ext>
            </a:extLst>
          </p:cNvPr>
          <p:cNvSpPr txBox="1"/>
          <p:nvPr/>
        </p:nvSpPr>
        <p:spPr>
          <a:xfrm>
            <a:off x="1170925" y="839951"/>
            <a:ext cx="10046243" cy="595547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a:lnSpc>
                <a:spcPct val="150000"/>
              </a:lnSpc>
              <a:buFont typeface="Arial"/>
              <a:buChar char="•"/>
            </a:pPr>
            <a:r>
              <a:rPr lang="en-GB" sz="2200">
                <a:latin typeface="Comic Sans MS"/>
                <a:ea typeface="Calibri"/>
                <a:cs typeface="Calibri"/>
              </a:rPr>
              <a:t> Last chance for any questions you may have!</a:t>
            </a:r>
            <a:endParaRPr lang="en-US" sz="2200">
              <a:latin typeface="Comic Sans MS"/>
            </a:endParaRPr>
          </a:p>
          <a:p>
            <a:pPr marL="285750">
              <a:lnSpc>
                <a:spcPct val="150000"/>
              </a:lnSpc>
              <a:buFont typeface="Arial"/>
              <a:buChar char="•"/>
            </a:pPr>
            <a:r>
              <a:rPr lang="en-GB" sz="2200" dirty="0">
                <a:latin typeface="Comic Sans MS"/>
                <a:ea typeface="Calibri"/>
                <a:cs typeface="Calibri"/>
              </a:rPr>
              <a:t> We can't promise to answer all of them but we will do our best</a:t>
            </a:r>
          </a:p>
          <a:p>
            <a:pPr marL="285750">
              <a:lnSpc>
                <a:spcPct val="150000"/>
              </a:lnSpc>
              <a:buFont typeface="Arial"/>
              <a:buChar char="•"/>
            </a:pPr>
            <a:r>
              <a:rPr lang="en-GB" sz="2200" dirty="0">
                <a:latin typeface="Comic Sans MS"/>
                <a:ea typeface="Calibri"/>
                <a:cs typeface="Calibri"/>
              </a:rPr>
              <a:t> Remember, your body is unique and your experience of puberty might be very different to your friends</a:t>
            </a:r>
          </a:p>
          <a:p>
            <a:pPr marL="285750">
              <a:lnSpc>
                <a:spcPct val="150000"/>
              </a:lnSpc>
              <a:buFont typeface="Arial"/>
              <a:buChar char="•"/>
            </a:pPr>
            <a:r>
              <a:rPr lang="en-GB" sz="2200">
                <a:latin typeface="Comic Sans MS"/>
                <a:ea typeface="Calibri"/>
                <a:cs typeface="Calibri"/>
              </a:rPr>
              <a:t> Try to learn and be comfortable with what is normal for you</a:t>
            </a:r>
            <a:endParaRPr lang="en-GB" sz="2200" dirty="0">
              <a:latin typeface="Comic Sans MS"/>
              <a:ea typeface="Calibri"/>
              <a:cs typeface="Calibri"/>
            </a:endParaRPr>
          </a:p>
          <a:p>
            <a:pPr marL="285750">
              <a:lnSpc>
                <a:spcPct val="150000"/>
              </a:lnSpc>
              <a:buFont typeface="Arial"/>
              <a:buChar char="•"/>
            </a:pPr>
            <a:r>
              <a:rPr lang="en-GB" sz="2200" dirty="0">
                <a:latin typeface="Comic Sans MS"/>
                <a:ea typeface="Calibri"/>
                <a:cs typeface="Calibri"/>
              </a:rPr>
              <a:t> If something feels different then don't be afraid to talk to an adult you trust</a:t>
            </a:r>
          </a:p>
          <a:p>
            <a:pPr marL="285750">
              <a:lnSpc>
                <a:spcPct val="150000"/>
              </a:lnSpc>
              <a:buFont typeface="Arial"/>
              <a:buChar char="•"/>
            </a:pPr>
            <a:r>
              <a:rPr lang="en-GB" sz="2200">
                <a:latin typeface="Comic Sans MS"/>
                <a:ea typeface="Calibri"/>
                <a:cs typeface="Calibri"/>
              </a:rPr>
              <a:t> No-one should be touching you in private places unless it is for medical reasons and they are a medical professional. If this needs to happen,</a:t>
            </a:r>
            <a:endParaRPr lang="en-GB" sz="2200" dirty="0">
              <a:latin typeface="Comic Sans MS"/>
              <a:ea typeface="Calibri"/>
              <a:cs typeface="Calibri"/>
            </a:endParaRPr>
          </a:p>
          <a:p>
            <a:pPr marL="285750">
              <a:lnSpc>
                <a:spcPct val="150000"/>
              </a:lnSpc>
            </a:pPr>
            <a:r>
              <a:rPr lang="en-GB" sz="2200">
                <a:latin typeface="Comic Sans MS"/>
                <a:ea typeface="Calibri"/>
                <a:cs typeface="Calibri"/>
              </a:rPr>
              <a:t>as child you will always have a trusted </a:t>
            </a:r>
            <a:r>
              <a:rPr lang="en-GB" sz="2200" err="1">
                <a:latin typeface="Comic Sans MS"/>
                <a:ea typeface="Calibri"/>
                <a:cs typeface="Calibri"/>
              </a:rPr>
              <a:t>adu</a:t>
            </a:r>
            <a:r>
              <a:rPr lang="en-GB" sz="2200">
                <a:latin typeface="Comic Sans MS"/>
                <a:ea typeface="Calibri"/>
                <a:cs typeface="Calibri"/>
              </a:rPr>
              <a:t>lt present</a:t>
            </a:r>
            <a:endParaRPr lang="en-GB" sz="2200" dirty="0">
              <a:latin typeface="Comic Sans MS"/>
              <a:ea typeface="Calibri"/>
              <a:cs typeface="Calibri"/>
            </a:endParaRPr>
          </a:p>
          <a:p>
            <a:pPr marL="285750">
              <a:lnSpc>
                <a:spcPct val="150000"/>
              </a:lnSpc>
              <a:buFont typeface="Arial"/>
              <a:buChar char="•"/>
            </a:pPr>
            <a:r>
              <a:rPr lang="en-GB" sz="2200">
                <a:latin typeface="Comic Sans MS"/>
                <a:ea typeface="Calibri"/>
                <a:cs typeface="Calibri"/>
              </a:rPr>
              <a:t> Remember consent and body </a:t>
            </a:r>
            <a:r>
              <a:rPr lang="en-GB" sz="2200" err="1">
                <a:latin typeface="Comic Sans MS"/>
                <a:ea typeface="Calibri"/>
                <a:cs typeface="Calibri"/>
              </a:rPr>
              <a:t>autonom</a:t>
            </a:r>
            <a:r>
              <a:rPr lang="en-GB" sz="2200" dirty="0">
                <a:latin typeface="Comic Sans MS"/>
                <a:ea typeface="Calibri"/>
                <a:cs typeface="Calibri"/>
              </a:rPr>
              <a:t>y</a:t>
            </a:r>
            <a:endParaRPr lang="en-GB" sz="2200"/>
          </a:p>
          <a:p>
            <a:pPr marL="285750" indent="-285750">
              <a:buFont typeface="Arial"/>
              <a:buChar char="•"/>
            </a:pPr>
            <a:endParaRPr lang="en-GB" dirty="0">
              <a:ea typeface="Calibri"/>
              <a:cs typeface="Calibri"/>
            </a:endParaRPr>
          </a:p>
        </p:txBody>
      </p:sp>
    </p:spTree>
    <p:extLst>
      <p:ext uri="{BB962C8B-B14F-4D97-AF65-F5344CB8AC3E}">
        <p14:creationId xmlns:p14="http://schemas.microsoft.com/office/powerpoint/2010/main" val="363827380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98</TotalTime>
  <Words>580</Words>
  <Application>Microsoft Office PowerPoint</Application>
  <PresentationFormat>Widescreen</PresentationFormat>
  <Paragraphs>75</Paragraphs>
  <Slides>34</Slides>
  <Notes>0</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Abi Jones</dc:creator>
  <cp:lastModifiedBy>Abi Jones</cp:lastModifiedBy>
  <cp:revision>569</cp:revision>
  <dcterms:created xsi:type="dcterms:W3CDTF">2024-01-12T11:08:33Z</dcterms:created>
  <dcterms:modified xsi:type="dcterms:W3CDTF">2026-02-24T13:17:22Z</dcterms:modified>
</cp:coreProperties>
</file>